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62" r:id="rId3"/>
    <p:sldId id="273" r:id="rId4"/>
    <p:sldId id="274" r:id="rId5"/>
    <p:sldId id="259" r:id="rId6"/>
    <p:sldId id="275" r:id="rId7"/>
    <p:sldId id="276" r:id="rId8"/>
    <p:sldId id="277" r:id="rId9"/>
    <p:sldId id="278" r:id="rId10"/>
    <p:sldId id="279" r:id="rId11"/>
    <p:sldId id="281" r:id="rId12"/>
    <p:sldId id="282" r:id="rId13"/>
    <p:sldId id="283" r:id="rId14"/>
    <p:sldId id="284" r:id="rId15"/>
    <p:sldId id="285" r:id="rId16"/>
    <p:sldId id="291" r:id="rId17"/>
    <p:sldId id="286" r:id="rId18"/>
    <p:sldId id="290" r:id="rId19"/>
    <p:sldId id="292" r:id="rId20"/>
    <p:sldId id="289" r:id="rId21"/>
    <p:sldId id="287" r:id="rId22"/>
    <p:sldId id="293" r:id="rId23"/>
    <p:sldId id="263" r:id="rId24"/>
    <p:sldId id="288" r:id="rId25"/>
    <p:sldId id="280" r:id="rId26"/>
    <p:sldId id="296" r:id="rId27"/>
    <p:sldId id="257" r:id="rId28"/>
    <p:sldId id="260" r:id="rId29"/>
    <p:sldId id="295" r:id="rId30"/>
    <p:sldId id="264" r:id="rId3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0" d="100"/>
          <a:sy n="110" d="100"/>
        </p:scale>
        <p:origin x="55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7ADE5D-E539-4FB4-8F78-FE65E5022357}" type="datetimeFigureOut">
              <a:rPr lang="es-CO" smtClean="0"/>
              <a:t>22/03/2019</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2D2578-3284-4572-8F80-401DF9DA2CF9}" type="slidenum">
              <a:rPr lang="es-CO" smtClean="0"/>
              <a:t>‹Nº›</a:t>
            </a:fld>
            <a:endParaRPr lang="es-CO"/>
          </a:p>
        </p:txBody>
      </p:sp>
    </p:spTree>
    <p:extLst>
      <p:ext uri="{BB962C8B-B14F-4D97-AF65-F5344CB8AC3E}">
        <p14:creationId xmlns:p14="http://schemas.microsoft.com/office/powerpoint/2010/main" val="2798608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A62D2578-3284-4572-8F80-401DF9DA2CF9}" type="slidenum">
              <a:rPr lang="es-CO" smtClean="0"/>
              <a:t>5</a:t>
            </a:fld>
            <a:endParaRPr lang="es-CO"/>
          </a:p>
        </p:txBody>
      </p:sp>
    </p:spTree>
    <p:extLst>
      <p:ext uri="{BB962C8B-B14F-4D97-AF65-F5344CB8AC3E}">
        <p14:creationId xmlns:p14="http://schemas.microsoft.com/office/powerpoint/2010/main" val="32073055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BFAA1658-753B-4212-86B0-80F977224D4E}"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1573456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FAA1658-753B-4212-86B0-80F977224D4E}"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38107415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BFAA1658-753B-4212-86B0-80F977224D4E}"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1718134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FAA1658-753B-4212-86B0-80F977224D4E}" type="datetimeFigureOut">
              <a:rPr lang="es-CO" smtClean="0"/>
              <a:t>22/03/2019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1794448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FAA1658-753B-4212-86B0-80F977224D4E}" type="datetimeFigureOut">
              <a:rPr lang="es-CO" smtClean="0"/>
              <a:t>22/03/2019</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3359786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FAA1658-753B-4212-86B0-80F977224D4E}" type="datetimeFigureOut">
              <a:rPr lang="es-CO" smtClean="0"/>
              <a:t>22/03/2019</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3236980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FAA1658-753B-4212-86B0-80F977224D4E}" type="datetimeFigureOut">
              <a:rPr lang="es-CO" smtClean="0"/>
              <a:t>22/03/2019</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17750454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FAA1658-753B-4212-86B0-80F977224D4E}" type="datetimeFigureOut">
              <a:rPr lang="es-CO" smtClean="0"/>
              <a:t>22/03/2019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717205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FAA1658-753B-4212-86B0-80F977224D4E}" type="datetimeFigureOut">
              <a:rPr lang="es-CO" smtClean="0"/>
              <a:t>22/03/2019</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3597625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FAA1658-753B-4212-86B0-80F977224D4E}"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980942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FAA1658-753B-4212-86B0-80F977224D4E}" type="datetimeFigureOut">
              <a:rPr lang="es-CO" smtClean="0"/>
              <a:t>22/03/2019</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6EFE1-35FA-4048-A54E-96874C5C6C5A}" type="slidenum">
              <a:rPr lang="es-CO" smtClean="0"/>
              <a:t>‹Nº›</a:t>
            </a:fld>
            <a:endParaRPr lang="es-CO"/>
          </a:p>
        </p:txBody>
      </p:sp>
    </p:spTree>
    <p:extLst>
      <p:ext uri="{BB962C8B-B14F-4D97-AF65-F5344CB8AC3E}">
        <p14:creationId xmlns:p14="http://schemas.microsoft.com/office/powerpoint/2010/main" val="4088349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AA1658-753B-4212-86B0-80F977224D4E}" type="datetimeFigureOut">
              <a:rPr lang="es-CO" smtClean="0"/>
              <a:t>22/03/2019</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6EFE1-35FA-4048-A54E-96874C5C6C5A}" type="slidenum">
              <a:rPr lang="es-CO" smtClean="0"/>
              <a:t>‹Nº›</a:t>
            </a:fld>
            <a:endParaRPr lang="es-CO"/>
          </a:p>
        </p:txBody>
      </p:sp>
    </p:spTree>
    <p:extLst>
      <p:ext uri="{BB962C8B-B14F-4D97-AF65-F5344CB8AC3E}">
        <p14:creationId xmlns:p14="http://schemas.microsoft.com/office/powerpoint/2010/main" val="10931601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501042"/>
            <a:ext cx="9144000" cy="787432"/>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a:bodyPr>
          <a:lstStyle/>
          <a:p>
            <a:r>
              <a:rPr lang="es-CO" sz="4400" b="1" i="1" dirty="0" smtClean="0">
                <a:effectLst>
                  <a:outerShdw blurRad="38100" dist="38100" dir="2700000" algn="tl">
                    <a:srgbClr val="000000">
                      <a:alpha val="43137"/>
                    </a:srgbClr>
                  </a:outerShdw>
                </a:effectLst>
              </a:rPr>
              <a:t>SERA COMO EN LOS DÍAS DE SODOMA </a:t>
            </a:r>
            <a:endParaRPr lang="es-CO" sz="4400" b="1" i="1" dirty="0">
              <a:effectLst>
                <a:outerShdw blurRad="38100" dist="38100" dir="2700000" algn="tl">
                  <a:srgbClr val="000000">
                    <a:alpha val="43137"/>
                  </a:srgbClr>
                </a:outerShdw>
              </a:effectLst>
            </a:endParaRPr>
          </a:p>
        </p:txBody>
      </p:sp>
      <p:pic>
        <p:nvPicPr>
          <p:cNvPr id="4" name="Imagen 3"/>
          <p:cNvPicPr>
            <a:picLocks noChangeAspect="1"/>
          </p:cNvPicPr>
          <p:nvPr/>
        </p:nvPicPr>
        <p:blipFill>
          <a:blip r:embed="rId2"/>
          <a:stretch>
            <a:fillRect/>
          </a:stretch>
        </p:blipFill>
        <p:spPr>
          <a:xfrm>
            <a:off x="1524000" y="1439355"/>
            <a:ext cx="4641273" cy="3631409"/>
          </a:xfrm>
          <a:prstGeom prst="rect">
            <a:avLst/>
          </a:prstGeom>
        </p:spPr>
      </p:pic>
      <p:sp>
        <p:nvSpPr>
          <p:cNvPr id="3" name="Rectángulo 2"/>
          <p:cNvSpPr/>
          <p:nvPr/>
        </p:nvSpPr>
        <p:spPr>
          <a:xfrm>
            <a:off x="1233055" y="5221645"/>
            <a:ext cx="9698181" cy="1384995"/>
          </a:xfrm>
          <a:prstGeom prst="rect">
            <a:avLst/>
          </a:prstGeom>
          <a:effectLst>
            <a:glow rad="228600">
              <a:srgbClr val="FF0000">
                <a:alpha val="40000"/>
              </a:srgbClr>
            </a:glow>
          </a:effectLst>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CO" sz="2800" b="1" dirty="0"/>
              <a:t>Se </a:t>
            </a:r>
            <a:r>
              <a:rPr lang="es-CO" sz="2800" b="1" dirty="0" smtClean="0"/>
              <a:t>casan hombre con hombre y mujer con mujer, y eso en </a:t>
            </a:r>
            <a:r>
              <a:rPr lang="es-CO" sz="2800" b="1" dirty="0"/>
              <a:t>las </a:t>
            </a:r>
            <a:r>
              <a:rPr lang="es-CO" sz="2800" b="1" dirty="0" smtClean="0"/>
              <a:t>mismas iglesias </a:t>
            </a:r>
            <a:r>
              <a:rPr lang="es-CO" sz="2800" b="1" dirty="0"/>
              <a:t>llamadas “cristianas”, con la aprobación de sus lideres, cosa que Dios aborrece.</a:t>
            </a:r>
          </a:p>
        </p:txBody>
      </p:sp>
      <p:pic>
        <p:nvPicPr>
          <p:cNvPr id="6" name="Imagen 5"/>
          <p:cNvPicPr>
            <a:picLocks noChangeAspect="1"/>
          </p:cNvPicPr>
          <p:nvPr/>
        </p:nvPicPr>
        <p:blipFill>
          <a:blip r:embed="rId3"/>
          <a:stretch>
            <a:fillRect/>
          </a:stretch>
        </p:blipFill>
        <p:spPr>
          <a:xfrm>
            <a:off x="6317672" y="1439354"/>
            <a:ext cx="4350328" cy="3631409"/>
          </a:xfrm>
          <a:prstGeom prst="rect">
            <a:avLst/>
          </a:prstGeom>
        </p:spPr>
      </p:pic>
    </p:spTree>
    <p:extLst>
      <p:ext uri="{BB962C8B-B14F-4D97-AF65-F5344CB8AC3E}">
        <p14:creationId xmlns:p14="http://schemas.microsoft.com/office/powerpoint/2010/main" val="2405817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29490"/>
            <a:ext cx="10515600" cy="6151419"/>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rmAutofit lnSpcReduction="10000"/>
          </a:bodyPr>
          <a:lstStyle/>
          <a:p>
            <a:pPr marL="0" indent="0" algn="ctr">
              <a:buNone/>
            </a:pPr>
            <a:endParaRPr lang="es-CO" sz="4400" b="1" dirty="0" smtClean="0">
              <a:solidFill>
                <a:srgbClr val="FF0000"/>
              </a:solidFill>
            </a:endParaRPr>
          </a:p>
          <a:p>
            <a:pPr marL="0" indent="0" algn="ctr">
              <a:buNone/>
            </a:pPr>
            <a:r>
              <a:rPr lang="es-CO" sz="4400" b="1" dirty="0" smtClean="0">
                <a:solidFill>
                  <a:srgbClr val="FF0000"/>
                </a:solidFill>
              </a:rPr>
              <a:t>Como </a:t>
            </a:r>
            <a:r>
              <a:rPr lang="es-CO" sz="4400" b="1" dirty="0">
                <a:solidFill>
                  <a:srgbClr val="FF0000"/>
                </a:solidFill>
              </a:rPr>
              <a:t>en los días de Noé: </a:t>
            </a:r>
            <a:endParaRPr lang="es-CO" sz="4400" b="1" dirty="0" smtClean="0">
              <a:solidFill>
                <a:srgbClr val="FF0000"/>
              </a:solidFill>
            </a:endParaRPr>
          </a:p>
          <a:p>
            <a:pPr marL="0" indent="0" algn="ctr">
              <a:buNone/>
            </a:pPr>
            <a:r>
              <a:rPr lang="es-CO" sz="4400" b="1" dirty="0">
                <a:solidFill>
                  <a:srgbClr val="FF0000"/>
                </a:solidFill>
              </a:rPr>
              <a:t>A</a:t>
            </a:r>
            <a:r>
              <a:rPr lang="es-CO" sz="4400" b="1" dirty="0" smtClean="0">
                <a:solidFill>
                  <a:srgbClr val="FF0000"/>
                </a:solidFill>
              </a:rPr>
              <a:t>dvertencias </a:t>
            </a:r>
            <a:r>
              <a:rPr lang="es-CO" sz="4400" b="1" dirty="0">
                <a:solidFill>
                  <a:srgbClr val="FF0000"/>
                </a:solidFill>
              </a:rPr>
              <a:t>para nuestros días</a:t>
            </a:r>
          </a:p>
          <a:p>
            <a:pPr marL="0" indent="0" algn="ctr">
              <a:buNone/>
            </a:pPr>
            <a:endParaRPr lang="es-CO" dirty="0" smtClean="0"/>
          </a:p>
          <a:p>
            <a:pPr marL="0" indent="0" algn="ctr">
              <a:buNone/>
            </a:pPr>
            <a:r>
              <a:rPr lang="es-CO" sz="3600" b="1" dirty="0" smtClean="0"/>
              <a:t>Jesucristo </a:t>
            </a:r>
            <a:r>
              <a:rPr lang="es-CO" sz="3600" b="1" dirty="0"/>
              <a:t>dijo que los eventos del tiempo del fin serían semejantes a los de la época de Noé. </a:t>
            </a:r>
            <a:endParaRPr lang="es-CO" sz="3600" b="1" dirty="0" smtClean="0"/>
          </a:p>
          <a:p>
            <a:pPr marL="0" indent="0" algn="ctr">
              <a:buNone/>
            </a:pPr>
            <a:endParaRPr lang="es-CO" dirty="0" smtClean="0"/>
          </a:p>
          <a:p>
            <a:pPr marL="0" indent="0" algn="ctr">
              <a:buNone/>
            </a:pPr>
            <a:endParaRPr lang="es-CO" dirty="0"/>
          </a:p>
          <a:p>
            <a:pPr marL="0" indent="0" algn="ctr">
              <a:buNone/>
            </a:pPr>
            <a:r>
              <a:rPr lang="es-CO" sz="4400" b="1" dirty="0" smtClean="0">
                <a:solidFill>
                  <a:srgbClr val="FF0000"/>
                </a:solidFill>
              </a:rPr>
              <a:t>¿</a:t>
            </a:r>
            <a:r>
              <a:rPr lang="es-CO" sz="4400" b="1" dirty="0">
                <a:solidFill>
                  <a:srgbClr val="FF0000"/>
                </a:solidFill>
              </a:rPr>
              <a:t>Cómo eran estas condiciones </a:t>
            </a:r>
            <a:endParaRPr lang="es-CO" sz="4400" b="1" dirty="0" smtClean="0">
              <a:solidFill>
                <a:srgbClr val="FF0000"/>
              </a:solidFill>
            </a:endParaRPr>
          </a:p>
          <a:p>
            <a:pPr marL="0" indent="0" algn="ctr">
              <a:buNone/>
            </a:pPr>
            <a:r>
              <a:rPr lang="es-CO" sz="4400" b="1" dirty="0" smtClean="0">
                <a:solidFill>
                  <a:srgbClr val="FF0000"/>
                </a:solidFill>
              </a:rPr>
              <a:t>y </a:t>
            </a:r>
            <a:r>
              <a:rPr lang="es-CO" sz="4400" b="1" dirty="0">
                <a:solidFill>
                  <a:srgbClr val="FF0000"/>
                </a:solidFill>
              </a:rPr>
              <a:t>por qué deberíamos preocuparnos?</a:t>
            </a:r>
          </a:p>
        </p:txBody>
      </p:sp>
    </p:spTree>
    <p:extLst>
      <p:ext uri="{BB962C8B-B14F-4D97-AF65-F5344CB8AC3E}">
        <p14:creationId xmlns:p14="http://schemas.microsoft.com/office/powerpoint/2010/main" val="147115163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198" y="262082"/>
            <a:ext cx="10515600" cy="5775181"/>
          </a:xfrm>
          <a:noFill/>
          <a:ln>
            <a:noFill/>
          </a:ln>
        </p:spPr>
        <p:style>
          <a:lnRef idx="0">
            <a:scrgbClr r="0" g="0" b="0"/>
          </a:lnRef>
          <a:fillRef idx="0">
            <a:scrgbClr r="0" g="0" b="0"/>
          </a:fillRef>
          <a:effectRef idx="0">
            <a:scrgbClr r="0" g="0" b="0"/>
          </a:effectRef>
          <a:fontRef idx="minor">
            <a:schemeClr val="accent1"/>
          </a:fontRef>
        </p:style>
        <p:txBody>
          <a:bodyPr/>
          <a:lstStyle/>
          <a:p>
            <a:pPr marL="0" indent="0" algn="ctr">
              <a:buNone/>
            </a:pPr>
            <a:r>
              <a:rPr lang="es-CO" dirty="0" smtClean="0"/>
              <a:t>Es claro que el matrimonio bien constituido, es entre un hombre y una mujer, como Dios lo diseñó originalmente – sería eterno-; y después del pecado, -hasta que la muerte los separe-. </a:t>
            </a:r>
            <a:r>
              <a:rPr lang="es-CO" b="1" dirty="0" smtClean="0">
                <a:solidFill>
                  <a:srgbClr val="FF0000"/>
                </a:solidFill>
              </a:rPr>
              <a:t> </a:t>
            </a:r>
            <a:endParaRPr lang="es-CO" b="1" dirty="0">
              <a:solidFill>
                <a:srgbClr val="FF0000"/>
              </a:solidFill>
            </a:endParaRPr>
          </a:p>
        </p:txBody>
      </p:sp>
      <p:pic>
        <p:nvPicPr>
          <p:cNvPr id="4" name="Imagen 3"/>
          <p:cNvPicPr>
            <a:picLocks noChangeAspect="1"/>
          </p:cNvPicPr>
          <p:nvPr/>
        </p:nvPicPr>
        <p:blipFill>
          <a:blip r:embed="rId2"/>
          <a:stretch>
            <a:fillRect/>
          </a:stretch>
        </p:blipFill>
        <p:spPr>
          <a:xfrm>
            <a:off x="3626425" y="1535617"/>
            <a:ext cx="4939145" cy="3228109"/>
          </a:xfrm>
          <a:prstGeom prst="rect">
            <a:avLst/>
          </a:prstGeom>
          <a:scene3d>
            <a:camera prst="orthographicFront"/>
            <a:lightRig rig="threePt" dir="t"/>
          </a:scene3d>
          <a:sp3d>
            <a:bevelT w="165100" prst="coolSlant"/>
          </a:sp3d>
        </p:spPr>
      </p:pic>
      <p:sp>
        <p:nvSpPr>
          <p:cNvPr id="2" name="Rectángulo 1"/>
          <p:cNvSpPr/>
          <p:nvPr/>
        </p:nvSpPr>
        <p:spPr>
          <a:xfrm>
            <a:off x="1177635" y="4857452"/>
            <a:ext cx="9809019" cy="2000548"/>
          </a:xfrm>
          <a:prstGeom prst="rect">
            <a:avLst/>
          </a:prstGeom>
        </p:spPr>
        <p:txBody>
          <a:bodyPr wrap="square">
            <a:spAutoFit/>
          </a:bodyPr>
          <a:lstStyle/>
          <a:p>
            <a:pPr algn="ctr"/>
            <a:r>
              <a:rPr lang="es-CO" sz="3200" b="1" i="1" dirty="0"/>
              <a:t>Es una bendición para los </a:t>
            </a:r>
            <a:r>
              <a:rPr lang="es-CO" sz="3200" b="1" i="1" dirty="0" smtClean="0"/>
              <a:t>dos, </a:t>
            </a:r>
            <a:r>
              <a:rPr lang="es-CO" sz="3200" b="1" i="1" dirty="0"/>
              <a:t>y cuenta con la aprobación de </a:t>
            </a:r>
            <a:r>
              <a:rPr lang="es-CO" sz="3200" b="1" i="1" dirty="0" smtClean="0"/>
              <a:t>Dios</a:t>
            </a:r>
            <a:r>
              <a:rPr lang="es-CO" sz="3200" b="1" i="1" dirty="0"/>
              <a:t>,</a:t>
            </a:r>
            <a:r>
              <a:rPr lang="es-CO" sz="3200" b="1" i="1" dirty="0" smtClean="0"/>
              <a:t> </a:t>
            </a:r>
            <a:r>
              <a:rPr lang="es-CO" sz="3200" b="1" i="1" dirty="0"/>
              <a:t>p</a:t>
            </a:r>
            <a:r>
              <a:rPr lang="es-CO" sz="3200" b="1" i="1" dirty="0" smtClean="0"/>
              <a:t>orque así fue como Él lo estableció.</a:t>
            </a:r>
          </a:p>
          <a:p>
            <a:pPr algn="ctr"/>
            <a:r>
              <a:rPr lang="es-CO" sz="3200" b="1" i="1" dirty="0" smtClean="0"/>
              <a:t> Lo demás es fruto del pecado. </a:t>
            </a:r>
            <a:endParaRPr lang="es-CO" sz="3200" b="1" i="1" dirty="0"/>
          </a:p>
          <a:p>
            <a:pPr algn="ctr"/>
            <a:r>
              <a:rPr lang="es-CO" sz="2800" b="1" dirty="0">
                <a:solidFill>
                  <a:srgbClr val="FF0000"/>
                </a:solidFill>
              </a:rPr>
              <a:t>(Ge.1:28; Ro.7:1-3).</a:t>
            </a:r>
          </a:p>
        </p:txBody>
      </p:sp>
    </p:spTree>
    <p:extLst>
      <p:ext uri="{BB962C8B-B14F-4D97-AF65-F5344CB8AC3E}">
        <p14:creationId xmlns:p14="http://schemas.microsoft.com/office/powerpoint/2010/main" val="17503505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CO" sz="4800" b="1" i="1" dirty="0" smtClean="0"/>
              <a:t>Será como en los días de Noé</a:t>
            </a:r>
            <a:br>
              <a:rPr lang="es-CO" sz="4800" b="1" i="1" dirty="0" smtClean="0"/>
            </a:br>
            <a:r>
              <a:rPr lang="es-CO" sz="4800" b="1" i="1" dirty="0" smtClean="0"/>
              <a:t>Dijo Jesús:</a:t>
            </a:r>
            <a:endParaRPr lang="es-CO" sz="4800" b="1" i="1" dirty="0"/>
          </a:p>
        </p:txBody>
      </p:sp>
      <p:sp>
        <p:nvSpPr>
          <p:cNvPr id="3" name="Marcador de contenido 2"/>
          <p:cNvSpPr>
            <a:spLocks noGrp="1"/>
          </p:cNvSpPr>
          <p:nvPr>
            <p:ph idx="1"/>
          </p:nvPr>
        </p:nvSpPr>
        <p:spPr>
          <a:xfrm>
            <a:off x="838200" y="5264726"/>
            <a:ext cx="10515600" cy="1385455"/>
          </a:xfrm>
        </p:spPr>
        <p:txBody>
          <a:bodyPr>
            <a:normAutofit/>
          </a:bodyPr>
          <a:lstStyle/>
          <a:p>
            <a:pPr marL="0" indent="0" algn="ctr">
              <a:buNone/>
            </a:pPr>
            <a:r>
              <a:rPr lang="es-CO" sz="4400" i="1" dirty="0" smtClean="0">
                <a:effectLst>
                  <a:outerShdw blurRad="38100" dist="38100" dir="2700000" algn="tl">
                    <a:srgbClr val="000000">
                      <a:alpha val="43137"/>
                    </a:srgbClr>
                  </a:outerShdw>
                </a:effectLst>
              </a:rPr>
              <a:t>Esa sentencia Bíblica se está cumpliendo en nuestros días </a:t>
            </a:r>
            <a:endParaRPr lang="es-CO" sz="4400" i="1" dirty="0">
              <a:effectLst>
                <a:outerShdw blurRad="38100" dist="38100" dir="2700000" algn="tl">
                  <a:srgbClr val="000000">
                    <a:alpha val="43137"/>
                  </a:srgbClr>
                </a:outerShdw>
              </a:effectLst>
            </a:endParaRPr>
          </a:p>
        </p:txBody>
      </p:sp>
      <p:pic>
        <p:nvPicPr>
          <p:cNvPr id="4" name="Imagen 3"/>
          <p:cNvPicPr>
            <a:picLocks noChangeAspect="1"/>
          </p:cNvPicPr>
          <p:nvPr/>
        </p:nvPicPr>
        <p:blipFill>
          <a:blip r:embed="rId2"/>
          <a:stretch>
            <a:fillRect/>
          </a:stretch>
        </p:blipFill>
        <p:spPr>
          <a:xfrm>
            <a:off x="838199" y="1898073"/>
            <a:ext cx="4662056" cy="3103417"/>
          </a:xfrm>
          <a:prstGeom prst="rect">
            <a:avLst/>
          </a:prstGeom>
        </p:spPr>
      </p:pic>
      <p:pic>
        <p:nvPicPr>
          <p:cNvPr id="5" name="Imagen 4"/>
          <p:cNvPicPr>
            <a:picLocks noChangeAspect="1"/>
          </p:cNvPicPr>
          <p:nvPr/>
        </p:nvPicPr>
        <p:blipFill>
          <a:blip r:embed="rId3"/>
          <a:stretch>
            <a:fillRect/>
          </a:stretch>
        </p:blipFill>
        <p:spPr>
          <a:xfrm>
            <a:off x="5749636" y="1898073"/>
            <a:ext cx="5604164" cy="3103417"/>
          </a:xfrm>
          <a:prstGeom prst="rect">
            <a:avLst/>
          </a:prstGeom>
        </p:spPr>
      </p:pic>
    </p:spTree>
    <p:extLst>
      <p:ext uri="{BB962C8B-B14F-4D97-AF65-F5344CB8AC3E}">
        <p14:creationId xmlns:p14="http://schemas.microsoft.com/office/powerpoint/2010/main" val="1442002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1673" y="235528"/>
            <a:ext cx="11665527" cy="6359236"/>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Autofit/>
          </a:bodyPr>
          <a:lstStyle/>
          <a:p>
            <a:pPr marL="0" indent="0" algn="ctr">
              <a:buNone/>
            </a:pPr>
            <a:r>
              <a:rPr lang="es-CO" sz="3200" dirty="0"/>
              <a:t>Y como </a:t>
            </a:r>
            <a:r>
              <a:rPr lang="es-CO" sz="3200" dirty="0" smtClean="0"/>
              <a:t>fué </a:t>
            </a:r>
            <a:r>
              <a:rPr lang="es-CO" sz="3200" dirty="0"/>
              <a:t>en los días de Noé, así también será en los días del Hijo del hombre. </a:t>
            </a:r>
            <a:endParaRPr lang="es-CO" sz="3200" dirty="0" smtClean="0"/>
          </a:p>
          <a:p>
            <a:pPr marL="0" indent="0" algn="ctr">
              <a:buNone/>
            </a:pPr>
            <a:r>
              <a:rPr lang="es-CO" sz="3200" dirty="0" smtClean="0"/>
              <a:t>Comían</a:t>
            </a:r>
            <a:r>
              <a:rPr lang="es-CO" sz="3200" dirty="0"/>
              <a:t>, bebían, [maridos] tomaban mujeres, y mujeres maridos, hasta el día que entró Noé en el arca; y vino el diluvio, y destruyó a todos. </a:t>
            </a:r>
            <a:endParaRPr lang="es-CO" sz="3200" dirty="0" smtClean="0"/>
          </a:p>
          <a:p>
            <a:pPr marL="0" indent="0" algn="ctr">
              <a:buNone/>
            </a:pPr>
            <a:r>
              <a:rPr lang="es-CO" sz="3200" dirty="0" smtClean="0"/>
              <a:t>Asimismo </a:t>
            </a:r>
            <a:r>
              <a:rPr lang="es-CO" sz="3200" dirty="0"/>
              <a:t>también como fue en los días de Lot; comían, bebían, compraban, vendían, plantaban, edificaban; </a:t>
            </a:r>
            <a:r>
              <a:rPr lang="es-CO" sz="3200" dirty="0" smtClean="0"/>
              <a:t> </a:t>
            </a:r>
            <a:r>
              <a:rPr lang="es-CO" sz="3200" dirty="0"/>
              <a:t>mas el día que Lot salió de Sodoma, llovió del cielo fuego y azufre, y destruyó a todos. </a:t>
            </a:r>
            <a:endParaRPr lang="es-CO" sz="3200" dirty="0" smtClean="0"/>
          </a:p>
          <a:p>
            <a:pPr marL="0" indent="0" algn="ctr">
              <a:buNone/>
            </a:pPr>
            <a:r>
              <a:rPr lang="es-CO" sz="3200" dirty="0" smtClean="0"/>
              <a:t>Como </a:t>
            </a:r>
            <a:r>
              <a:rPr lang="es-CO" sz="3200" dirty="0"/>
              <a:t>esto será el día que el Hijo del hombre se manifestará</a:t>
            </a:r>
            <a:r>
              <a:rPr lang="es-CO" sz="3200" dirty="0" smtClean="0"/>
              <a:t>. </a:t>
            </a:r>
            <a:r>
              <a:rPr lang="es-CO" sz="3200" dirty="0"/>
              <a:t>En aquel día, el que estuviere en el terrado, y sus alhajas en casa, no descienda a tomarlas; y el que en el campo, asimismo no vuelva atrás. </a:t>
            </a:r>
            <a:endParaRPr lang="es-CO" sz="3200" dirty="0" smtClean="0"/>
          </a:p>
          <a:p>
            <a:pPr marL="0" indent="0" algn="ctr">
              <a:buNone/>
            </a:pPr>
            <a:r>
              <a:rPr lang="es-CO" sz="3200" dirty="0" smtClean="0">
                <a:solidFill>
                  <a:srgbClr val="FF0000"/>
                </a:solidFill>
              </a:rPr>
              <a:t>Luc.17: 26-30.</a:t>
            </a:r>
          </a:p>
        </p:txBody>
      </p:sp>
    </p:spTree>
    <p:extLst>
      <p:ext uri="{BB962C8B-B14F-4D97-AF65-F5344CB8AC3E}">
        <p14:creationId xmlns:p14="http://schemas.microsoft.com/office/powerpoint/2010/main" val="38393917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04800"/>
            <a:ext cx="10515600" cy="6276109"/>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rmAutofit lnSpcReduction="10000"/>
          </a:bodyPr>
          <a:lstStyle/>
          <a:p>
            <a:pPr marL="0" indent="0" algn="ctr">
              <a:buNone/>
            </a:pPr>
            <a:r>
              <a:rPr lang="es-CO" dirty="0"/>
              <a:t>Al hablar de la época cercana a su regreso a la Tierra, Jesús afirmó: “</a:t>
            </a:r>
            <a:r>
              <a:rPr lang="es-CO" i="1" dirty="0"/>
              <a:t>Como fue en los días de Noé, así también será en los días del Hijo del Hombre. Comían, bebían, se casaban y se daban en casamiento, hasta el día en que entró Noé en el arca, y vino el diluvio y los destruyó a todos</a:t>
            </a:r>
            <a:r>
              <a:rPr lang="es-CO" dirty="0"/>
              <a:t>” </a:t>
            </a:r>
            <a:r>
              <a:rPr lang="es-CO" dirty="0">
                <a:solidFill>
                  <a:srgbClr val="FF0000"/>
                </a:solidFill>
              </a:rPr>
              <a:t>(Lucas 17:26-27).</a:t>
            </a:r>
          </a:p>
          <a:p>
            <a:pPr marL="0" indent="0" algn="ctr">
              <a:buNone/>
            </a:pPr>
            <a:r>
              <a:rPr lang="es-CO" dirty="0"/>
              <a:t>Parecía que las personas creían que estaban viviendo en tiempos normales en la época de Noé, justo antes del Diluvio. Ignoraban que el desastre se </a:t>
            </a:r>
            <a:r>
              <a:rPr lang="es-CO" dirty="0" smtClean="0"/>
              <a:t>acercaba, tal como Noé lo había anunciado. </a:t>
            </a:r>
          </a:p>
          <a:p>
            <a:pPr marL="0" indent="0" algn="ctr">
              <a:buNone/>
            </a:pPr>
            <a:endParaRPr lang="es-CO" dirty="0" smtClean="0"/>
          </a:p>
          <a:p>
            <a:pPr marL="0" indent="0" algn="ctr">
              <a:buNone/>
            </a:pPr>
            <a:r>
              <a:rPr lang="es-CO" sz="3600" b="1" dirty="0" smtClean="0"/>
              <a:t>¿</a:t>
            </a:r>
            <a:r>
              <a:rPr lang="es-CO" sz="3600" b="1" dirty="0"/>
              <a:t>De qué entonces estaba hablando Jesús?</a:t>
            </a:r>
          </a:p>
          <a:p>
            <a:pPr marL="0" indent="0" algn="ctr">
              <a:buNone/>
            </a:pPr>
            <a:r>
              <a:rPr lang="es-CO" b="1" dirty="0">
                <a:solidFill>
                  <a:srgbClr val="FF0000"/>
                </a:solidFill>
              </a:rPr>
              <a:t>Violencia generalizada</a:t>
            </a:r>
          </a:p>
          <a:p>
            <a:pPr marL="0" indent="0" algn="ctr">
              <a:buNone/>
            </a:pPr>
            <a:r>
              <a:rPr lang="es-CO" dirty="0"/>
              <a:t>Ya que Él dijo que los últimos días serían un paralelo de la sociedad de la época de Noé, podemos investigar más a fondo en la Palabra de Dios para entender qué quiso decir Él. El libro de Génesis explica en qué consistían las condiciones de ésa época.</a:t>
            </a:r>
          </a:p>
          <a:p>
            <a:endParaRPr lang="es-CO" dirty="0"/>
          </a:p>
        </p:txBody>
      </p:sp>
    </p:spTree>
    <p:extLst>
      <p:ext uri="{BB962C8B-B14F-4D97-AF65-F5344CB8AC3E}">
        <p14:creationId xmlns:p14="http://schemas.microsoft.com/office/powerpoint/2010/main" val="3020430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04800" y="346364"/>
            <a:ext cx="11485418" cy="6248399"/>
          </a:xfr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a:normAutofit lnSpcReduction="10000"/>
          </a:bodyPr>
          <a:lstStyle/>
          <a:p>
            <a:pPr marL="0" indent="0" algn="ctr">
              <a:buNone/>
            </a:pPr>
            <a:r>
              <a:rPr lang="es-CO" dirty="0"/>
              <a:t>Poco tiempo después de que Dios pusiera a los seres humanos en la Tierra, </a:t>
            </a:r>
            <a:r>
              <a:rPr lang="es-CO" dirty="0" smtClean="0"/>
              <a:t>la Biblia dice que rápidamente </a:t>
            </a:r>
            <a:r>
              <a:rPr lang="es-CO" dirty="0"/>
              <a:t>la humanidad se encaminó a su autodestrucción. Siguiendo el ejemplo de Adán y Eva que rechazaron las instrucciones de Dios, la humanidad se volvió progresivamente hostil y corrupta. </a:t>
            </a:r>
            <a:endParaRPr lang="es-CO" dirty="0" smtClean="0"/>
          </a:p>
          <a:p>
            <a:pPr marL="0" indent="0" algn="ctr">
              <a:buNone/>
            </a:pPr>
            <a:r>
              <a:rPr lang="es-CO" dirty="0" smtClean="0"/>
              <a:t>En </a:t>
            </a:r>
            <a:r>
              <a:rPr lang="es-CO" dirty="0"/>
              <a:t>la época de Noé: “</a:t>
            </a:r>
            <a:r>
              <a:rPr lang="es-CO" b="1" dirty="0">
                <a:latin typeface="Bell MT" panose="02020503060305020303" pitchFamily="18" charset="0"/>
              </a:rPr>
              <a:t>Vio El </a:t>
            </a:r>
            <a:r>
              <a:rPr lang="es-CO" b="1" dirty="0" smtClean="0">
                <a:latin typeface="Bell MT" panose="02020503060305020303" pitchFamily="18" charset="0"/>
              </a:rPr>
              <a:t>Eterno </a:t>
            </a:r>
            <a:r>
              <a:rPr lang="es-CO" b="1" dirty="0">
                <a:latin typeface="Bell MT" panose="02020503060305020303" pitchFamily="18" charset="0"/>
              </a:rPr>
              <a:t>que la maldad de los hombres era mucha en la tierra, y que todo designio de los pensamientos del corazón de ellos era de continuo solamente el mal</a:t>
            </a:r>
            <a:r>
              <a:rPr lang="es-CO" dirty="0"/>
              <a:t>” </a:t>
            </a:r>
            <a:r>
              <a:rPr lang="es-CO" dirty="0">
                <a:solidFill>
                  <a:srgbClr val="FF0000"/>
                </a:solidFill>
              </a:rPr>
              <a:t>(Génesis 6:5).</a:t>
            </a:r>
          </a:p>
          <a:p>
            <a:pPr marL="0" indent="0" algn="ctr">
              <a:buNone/>
            </a:pPr>
            <a:r>
              <a:rPr lang="es-CO" dirty="0"/>
              <a:t>Por ello, Dios dijo que “</a:t>
            </a:r>
            <a:r>
              <a:rPr lang="es-CO" b="1" dirty="0">
                <a:latin typeface="Bell MT" panose="02020503060305020303" pitchFamily="18" charset="0"/>
              </a:rPr>
              <a:t>se arrepintió de haber hecho hombre en la tierra y le dolió en su corazón</a:t>
            </a:r>
            <a:r>
              <a:rPr lang="es-CO" dirty="0"/>
              <a:t>” </a:t>
            </a:r>
            <a:r>
              <a:rPr lang="es-CO" dirty="0">
                <a:solidFill>
                  <a:srgbClr val="FF0000"/>
                </a:solidFill>
              </a:rPr>
              <a:t>(v. 6) </a:t>
            </a:r>
            <a:r>
              <a:rPr lang="es-CO" dirty="0"/>
              <a:t>y le dijo a Noé: “</a:t>
            </a:r>
            <a:r>
              <a:rPr lang="es-CO" b="1" dirty="0">
                <a:latin typeface="Bell MT" panose="02020503060305020303" pitchFamily="18" charset="0"/>
              </a:rPr>
              <a:t>He decidido el fin de todo ser, porque la tierra está llena de violencia a causa de ellos; y he aquí que yo los destruiré con la tierra</a:t>
            </a:r>
            <a:r>
              <a:rPr lang="es-CO" dirty="0"/>
              <a:t>” </a:t>
            </a:r>
            <a:r>
              <a:rPr lang="es-CO" dirty="0">
                <a:solidFill>
                  <a:srgbClr val="FF0000"/>
                </a:solidFill>
              </a:rPr>
              <a:t>(v. 13).</a:t>
            </a:r>
          </a:p>
          <a:p>
            <a:pPr marL="0" indent="0" algn="ctr">
              <a:buNone/>
            </a:pPr>
            <a:r>
              <a:rPr lang="es-CO" dirty="0"/>
              <a:t>Dios no se estaba lamentando por haber cometido un error. Dios no comete errores. </a:t>
            </a:r>
            <a:r>
              <a:rPr lang="es-CO" dirty="0" smtClean="0">
                <a:solidFill>
                  <a:srgbClr val="FF0000"/>
                </a:solidFill>
              </a:rPr>
              <a:t>(Ver Ge.1:31). </a:t>
            </a:r>
            <a:r>
              <a:rPr lang="es-CO" dirty="0" smtClean="0"/>
              <a:t>Dios </a:t>
            </a:r>
            <a:r>
              <a:rPr lang="es-CO" dirty="0"/>
              <a:t>dio a su creación humana la libertad para escoger entre el bien y el mal </a:t>
            </a:r>
            <a:r>
              <a:rPr lang="es-CO" dirty="0">
                <a:solidFill>
                  <a:srgbClr val="FF0000"/>
                </a:solidFill>
              </a:rPr>
              <a:t>(Proverbios 1:29-31), </a:t>
            </a:r>
            <a:r>
              <a:rPr lang="es-CO" dirty="0"/>
              <a:t>y se sentía entristecido en su corazón, al ver cuán lejos había caído la humanidad de lo que se pretendía originalmente.</a:t>
            </a:r>
          </a:p>
          <a:p>
            <a:endParaRPr lang="es-CO" dirty="0"/>
          </a:p>
        </p:txBody>
      </p:sp>
    </p:spTree>
    <p:extLst>
      <p:ext uri="{BB962C8B-B14F-4D97-AF65-F5344CB8AC3E}">
        <p14:creationId xmlns:p14="http://schemas.microsoft.com/office/powerpoint/2010/main" val="1274809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1673" y="359616"/>
            <a:ext cx="11693236" cy="6276109"/>
          </a:xfrm>
          <a:solidFill>
            <a:schemeClr val="bg1"/>
          </a:solidFill>
          <a:ln>
            <a:noFill/>
          </a:ln>
          <a:scene3d>
            <a:camera prst="orthographicFront"/>
            <a:lightRig rig="threePt" dir="t"/>
          </a:scene3d>
          <a:sp3d>
            <a:bevelT prst="slope"/>
          </a:sp3d>
        </p:spPr>
        <p:style>
          <a:lnRef idx="0">
            <a:scrgbClr r="0" g="0" b="0"/>
          </a:lnRef>
          <a:fillRef idx="0">
            <a:scrgbClr r="0" g="0" b="0"/>
          </a:fillRef>
          <a:effectRef idx="0">
            <a:scrgbClr r="0" g="0" b="0"/>
          </a:effectRef>
          <a:fontRef idx="minor">
            <a:schemeClr val="accent5"/>
          </a:fontRef>
        </p:style>
        <p:txBody>
          <a:bodyPr>
            <a:normAutofit lnSpcReduction="10000"/>
          </a:bodyPr>
          <a:lstStyle/>
          <a:p>
            <a:pPr marL="0" indent="0" algn="ctr">
              <a:buNone/>
            </a:pPr>
            <a:r>
              <a:rPr lang="es-CO" sz="3500" b="1" u="sng" dirty="0"/>
              <a:t>Viviendo en tiempos peligrosos</a:t>
            </a:r>
          </a:p>
          <a:p>
            <a:pPr marL="0" indent="0" algn="ctr">
              <a:buNone/>
            </a:pPr>
            <a:r>
              <a:rPr lang="es-CO" dirty="0" smtClean="0"/>
              <a:t>Por ende, Dios </a:t>
            </a:r>
            <a:r>
              <a:rPr lang="es-CO" dirty="0"/>
              <a:t>le dio a la humanidad 120 años para cambiar sus caminos perversos. Dios dijo: “</a:t>
            </a:r>
            <a:r>
              <a:rPr lang="es-CO" b="1" dirty="0">
                <a:latin typeface="Bell MT" panose="02020503060305020303" pitchFamily="18" charset="0"/>
              </a:rPr>
              <a:t>No contenderá mi espíritu con el hombre para siempre, porque ciertamente él es carne; mas serán sus días ciento veinte años</a:t>
            </a:r>
            <a:r>
              <a:rPr lang="es-CO" dirty="0"/>
              <a:t>” </a:t>
            </a:r>
            <a:r>
              <a:rPr lang="es-CO" dirty="0">
                <a:solidFill>
                  <a:srgbClr val="FF0000"/>
                </a:solidFill>
              </a:rPr>
              <a:t>(Génesis 6:3).</a:t>
            </a:r>
          </a:p>
          <a:p>
            <a:pPr marL="0" indent="0" algn="ctr">
              <a:buNone/>
            </a:pPr>
            <a:r>
              <a:rPr lang="es-CO" dirty="0"/>
              <a:t>Los 120 años de Génesis 6:3 se refieren al tiempo en que la paciencia de Dios continuaría con esa </a:t>
            </a:r>
            <a:r>
              <a:rPr lang="es-CO" dirty="0" smtClean="0"/>
              <a:t>generación. Durante </a:t>
            </a:r>
            <a:r>
              <a:rPr lang="es-CO" dirty="0"/>
              <a:t>esos 120 años, Noé predicó un mensaje de advertencia, y Dios esperó pacientemente que se reformara su corazón </a:t>
            </a:r>
            <a:r>
              <a:rPr lang="es-CO" dirty="0">
                <a:solidFill>
                  <a:srgbClr val="FF0000"/>
                </a:solidFill>
              </a:rPr>
              <a:t>(1 Pedro 3:20).</a:t>
            </a:r>
          </a:p>
          <a:p>
            <a:pPr marL="0" indent="0" algn="ctr">
              <a:buNone/>
            </a:pPr>
            <a:r>
              <a:rPr lang="es-CO" dirty="0"/>
              <a:t>Viviendo en una sociedad perversa que se rehusaba a arrepentirse, sólo Noé encontró favor delante de Dios, como una persona “justa”. </a:t>
            </a:r>
            <a:endParaRPr lang="es-CO" dirty="0" smtClean="0"/>
          </a:p>
          <a:p>
            <a:pPr marL="0" indent="0" algn="ctr">
              <a:buNone/>
            </a:pPr>
            <a:r>
              <a:rPr lang="es-CO" dirty="0" smtClean="0"/>
              <a:t>Se </a:t>
            </a:r>
            <a:r>
              <a:rPr lang="es-CO" dirty="0"/>
              <a:t>nos dice que él fue movido por la fe y “</a:t>
            </a:r>
            <a:r>
              <a:rPr lang="es-CO" dirty="0">
                <a:latin typeface="Bell MT" panose="02020503060305020303" pitchFamily="18" charset="0"/>
              </a:rPr>
              <a:t>con temor preparó el arca en que su casa se salvase</a:t>
            </a:r>
            <a:r>
              <a:rPr lang="es-CO" dirty="0"/>
              <a:t>” </a:t>
            </a:r>
            <a:r>
              <a:rPr lang="es-CO" dirty="0">
                <a:solidFill>
                  <a:srgbClr val="FF0000"/>
                </a:solidFill>
              </a:rPr>
              <a:t>(Génesis 7:1; Hebreos 11:7). </a:t>
            </a:r>
            <a:r>
              <a:rPr lang="es-CO" dirty="0"/>
              <a:t>Debido a la violencia tan generalizada que imperaba en ese momento en el mundo, Dios decidió volver a repoblar el mundo por medio de este hombre fiel y sus </a:t>
            </a:r>
            <a:r>
              <a:rPr lang="es-CO" dirty="0" smtClean="0"/>
              <a:t>descendientes.</a:t>
            </a:r>
          </a:p>
          <a:p>
            <a:pPr marL="0" indent="0" algn="ctr">
              <a:buNone/>
            </a:pPr>
            <a:r>
              <a:rPr lang="es-CO" dirty="0" smtClean="0"/>
              <a:t> </a:t>
            </a:r>
            <a:r>
              <a:rPr lang="es-CO" dirty="0">
                <a:solidFill>
                  <a:srgbClr val="FF0000"/>
                </a:solidFill>
              </a:rPr>
              <a:t>(Génesis 6:17-18).</a:t>
            </a:r>
          </a:p>
        </p:txBody>
      </p:sp>
    </p:spTree>
    <p:extLst>
      <p:ext uri="{BB962C8B-B14F-4D97-AF65-F5344CB8AC3E}">
        <p14:creationId xmlns:p14="http://schemas.microsoft.com/office/powerpoint/2010/main" val="17472836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scene3d>
            <a:camera prst="orthographicFront"/>
            <a:lightRig rig="threePt" dir="t"/>
          </a:scene3d>
          <a:sp3d>
            <a:bevelT prst="relaxedInset"/>
          </a:sp3d>
        </p:spPr>
        <p:txBody>
          <a:bodyPr/>
          <a:lstStyle/>
          <a:p>
            <a:pPr algn="ctr"/>
            <a:r>
              <a:rPr lang="es-CO" b="1" i="1" dirty="0" smtClean="0">
                <a:effectLst>
                  <a:outerShdw blurRad="38100" dist="38100" dir="2700000" algn="tl">
                    <a:srgbClr val="000000">
                      <a:alpha val="43137"/>
                    </a:srgbClr>
                  </a:outerShdw>
                </a:effectLst>
              </a:rPr>
              <a:t>No te parece que según la Biblia, el hombre de hoy es el mismo, del que se describe allí? </a:t>
            </a:r>
            <a:endParaRPr lang="es-CO" b="1" i="1" dirty="0">
              <a:effectLst>
                <a:outerShdw blurRad="38100" dist="38100" dir="2700000" algn="tl">
                  <a:srgbClr val="000000">
                    <a:alpha val="43137"/>
                  </a:srgbClr>
                </a:outerShdw>
              </a:effectLst>
            </a:endParaRPr>
          </a:p>
        </p:txBody>
      </p:sp>
      <p:pic>
        <p:nvPicPr>
          <p:cNvPr id="4" name="Imagen 3"/>
          <p:cNvPicPr>
            <a:picLocks noChangeAspect="1"/>
          </p:cNvPicPr>
          <p:nvPr/>
        </p:nvPicPr>
        <p:blipFill>
          <a:blip r:embed="rId2"/>
          <a:stretch>
            <a:fillRect/>
          </a:stretch>
        </p:blipFill>
        <p:spPr>
          <a:xfrm>
            <a:off x="838200" y="2083221"/>
            <a:ext cx="3498273" cy="2353465"/>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6449" y="2083221"/>
            <a:ext cx="3490047" cy="2353465"/>
          </a:xfrm>
          <a:prstGeom prst="rect">
            <a:avLst/>
          </a:prstGeom>
        </p:spPr>
      </p:pic>
      <p:pic>
        <p:nvPicPr>
          <p:cNvPr id="7" name="Imagen 6"/>
          <p:cNvPicPr>
            <a:picLocks noChangeAspect="1"/>
          </p:cNvPicPr>
          <p:nvPr/>
        </p:nvPicPr>
        <p:blipFill>
          <a:blip r:embed="rId4"/>
          <a:stretch>
            <a:fillRect/>
          </a:stretch>
        </p:blipFill>
        <p:spPr>
          <a:xfrm>
            <a:off x="8146472" y="2083220"/>
            <a:ext cx="3207327" cy="2353465"/>
          </a:xfrm>
          <a:prstGeom prst="rect">
            <a:avLst/>
          </a:prstGeom>
        </p:spPr>
      </p:pic>
      <p:sp>
        <p:nvSpPr>
          <p:cNvPr id="8" name="Rectángulo 7"/>
          <p:cNvSpPr/>
          <p:nvPr/>
        </p:nvSpPr>
        <p:spPr>
          <a:xfrm>
            <a:off x="463827" y="4829219"/>
            <a:ext cx="11290852" cy="2000548"/>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sz="2400" b="1" i="1" u="sng" dirty="0"/>
              <a:t>Estas imágenes son un pálido reflejo de la situación de hoy </a:t>
            </a:r>
            <a:r>
              <a:rPr lang="es-CO" sz="2400" b="1" i="1" u="sng" dirty="0" smtClean="0"/>
              <a:t>día:</a:t>
            </a:r>
          </a:p>
          <a:p>
            <a:pPr algn="ctr"/>
            <a:r>
              <a:rPr lang="es-CO" sz="2400" b="1" i="1" dirty="0" smtClean="0"/>
              <a:t> Diversiones para satisfacer las paciones de cada cual. </a:t>
            </a:r>
            <a:r>
              <a:rPr lang="es-CO" sz="2400" b="1" i="1" dirty="0"/>
              <a:t>V</a:t>
            </a:r>
            <a:r>
              <a:rPr lang="es-CO" sz="2400" b="1" i="1" dirty="0" smtClean="0"/>
              <a:t>iolencia intrafamiliar, en hechos y en palabras, no hay respeto, ni en la misma familia, impera la ley del más fuerte. Desplazamientos aquí y allá, las personas andan de aquí para allá, buscando un mejor vivir, pero las cosas van de mal en peor.</a:t>
            </a:r>
            <a:r>
              <a:rPr lang="es-CO" sz="2800" b="1" i="1" dirty="0" smtClean="0"/>
              <a:t>   </a:t>
            </a:r>
            <a:endParaRPr lang="es-CO" sz="2800" b="1" i="1" dirty="0"/>
          </a:p>
        </p:txBody>
      </p:sp>
    </p:spTree>
    <p:extLst>
      <p:ext uri="{BB962C8B-B14F-4D97-AF65-F5344CB8AC3E}">
        <p14:creationId xmlns:p14="http://schemas.microsoft.com/office/powerpoint/2010/main" val="22243883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44972" y="637310"/>
            <a:ext cx="11760709" cy="5555672"/>
          </a:xfrm>
          <a:prstGeom prst="rect">
            <a:avLst/>
          </a:prstGeom>
        </p:spPr>
      </p:pic>
    </p:spTree>
    <p:extLst>
      <p:ext uri="{BB962C8B-B14F-4D97-AF65-F5344CB8AC3E}">
        <p14:creationId xmlns:p14="http://schemas.microsoft.com/office/powerpoint/2010/main" val="42000918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32508"/>
            <a:ext cx="10515600" cy="6359237"/>
          </a:xfrm>
          <a:noFill/>
          <a:ln w="9525" cap="flat" cmpd="sng" algn="ctr">
            <a:solidFill>
              <a:schemeClr val="accent5"/>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a:normAutofit/>
          </a:bodyPr>
          <a:lstStyle/>
          <a:p>
            <a:pPr marL="0" indent="0" algn="ctr">
              <a:buNone/>
            </a:pPr>
            <a:r>
              <a:rPr lang="es-CO" sz="4000" b="1" u="sng" dirty="0"/>
              <a:t>Violencia en la actualidad</a:t>
            </a:r>
          </a:p>
          <a:p>
            <a:pPr marL="0" indent="0" algn="ctr">
              <a:buNone/>
            </a:pPr>
            <a:r>
              <a:rPr lang="es-CO" dirty="0"/>
              <a:t>El apóstol Pablo dijo que antes del regreso de Cristo el mundo viviría tiempos peligrosos, con buscadores de placeres, materialismo, inmoralidad, violencia, pereza y rechazo de las cosas de </a:t>
            </a:r>
            <a:r>
              <a:rPr lang="es-CO" dirty="0" smtClean="0"/>
              <a:t>Dios.</a:t>
            </a:r>
          </a:p>
          <a:p>
            <a:pPr marL="0" indent="0" algn="ctr">
              <a:buNone/>
            </a:pPr>
            <a:r>
              <a:rPr lang="es-CO" dirty="0" smtClean="0"/>
              <a:t> </a:t>
            </a:r>
            <a:r>
              <a:rPr lang="es-CO" dirty="0">
                <a:solidFill>
                  <a:srgbClr val="FF0000"/>
                </a:solidFill>
              </a:rPr>
              <a:t>(2 Timoteo 3:1-5).</a:t>
            </a:r>
          </a:p>
          <a:p>
            <a:pPr marL="0" indent="0" algn="ctr">
              <a:buNone/>
            </a:pPr>
            <a:r>
              <a:rPr lang="es-CO" dirty="0"/>
              <a:t>Una de las principales razones para que Dios trajera el gran Diluvio era que la Tierra estaba llena de </a:t>
            </a:r>
            <a:r>
              <a:rPr lang="es-CO" dirty="0" smtClean="0"/>
              <a:t>violencia. Lo cual es contrario a la voluntad de Dios. </a:t>
            </a:r>
          </a:p>
          <a:p>
            <a:pPr marL="0" indent="0" algn="ctr">
              <a:buNone/>
            </a:pPr>
            <a:r>
              <a:rPr lang="es-CO" dirty="0" smtClean="0">
                <a:solidFill>
                  <a:srgbClr val="FF0000"/>
                </a:solidFill>
              </a:rPr>
              <a:t>(</a:t>
            </a:r>
            <a:r>
              <a:rPr lang="es-CO" dirty="0">
                <a:solidFill>
                  <a:srgbClr val="FF0000"/>
                </a:solidFill>
              </a:rPr>
              <a:t>Génesis 6:13).</a:t>
            </a:r>
          </a:p>
          <a:p>
            <a:pPr marL="0" indent="0" algn="ctr">
              <a:buNone/>
            </a:pPr>
            <a:r>
              <a:rPr lang="es-CO" dirty="0"/>
              <a:t>Analicemos la época en que vivimos. Ha habido un incremento alarmante en la violencia global justo en los últimos 100 años. Las guerras en los últimos 90 años han matado más personas que durante los 500 años anteriores. Se estima que sólo en el siglo XX, 203 millones de personas murieron por la </a:t>
            </a:r>
            <a:r>
              <a:rPr lang="es-CO" dirty="0" smtClean="0"/>
              <a:t>guerra.</a:t>
            </a:r>
            <a:endParaRPr lang="es-CO" dirty="0"/>
          </a:p>
        </p:txBody>
      </p:sp>
    </p:spTree>
    <p:extLst>
      <p:ext uri="{BB962C8B-B14F-4D97-AF65-F5344CB8AC3E}">
        <p14:creationId xmlns:p14="http://schemas.microsoft.com/office/powerpoint/2010/main" val="13580391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1673" y="290944"/>
            <a:ext cx="11748654" cy="6303819"/>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rmAutofit fontScale="92500"/>
          </a:bodyPr>
          <a:lstStyle/>
          <a:p>
            <a:pPr marL="0" indent="0" algn="ctr">
              <a:buNone/>
            </a:pPr>
            <a:r>
              <a:rPr lang="es-CO" dirty="0"/>
              <a:t>Entre 170 y 360 millones de personas fueron muertas por los gobiernos en el siglo XX, aparte de la guerra. </a:t>
            </a:r>
            <a:endParaRPr lang="es-CO" dirty="0" smtClean="0"/>
          </a:p>
          <a:p>
            <a:pPr marL="0" indent="0" algn="ctr">
              <a:buNone/>
            </a:pPr>
            <a:r>
              <a:rPr lang="es-CO" dirty="0" smtClean="0"/>
              <a:t>Recientemente</a:t>
            </a:r>
            <a:r>
              <a:rPr lang="es-CO" dirty="0"/>
              <a:t>, en los conflictos armados ha habido más víctimas entre los civiles que entre los mismos combatientes, sumando el 90 por ciento de víctimas desde 1945. </a:t>
            </a:r>
            <a:endParaRPr lang="es-CO" dirty="0" smtClean="0"/>
          </a:p>
          <a:p>
            <a:pPr marL="0" indent="0" algn="ctr">
              <a:buNone/>
            </a:pPr>
            <a:r>
              <a:rPr lang="es-CO" dirty="0" smtClean="0"/>
              <a:t>Sólo </a:t>
            </a:r>
            <a:r>
              <a:rPr lang="es-CO" dirty="0"/>
              <a:t>en la última década, la guerra ha cobrado la vida de un estimado de dos millones de niños y ha dejado discapacitados entre cuatro y cinco millones de niños más.</a:t>
            </a:r>
          </a:p>
          <a:p>
            <a:pPr marL="0" indent="0" algn="ctr">
              <a:buNone/>
            </a:pPr>
            <a:r>
              <a:rPr lang="es-CO" dirty="0"/>
              <a:t>Una </a:t>
            </a:r>
            <a:r>
              <a:rPr lang="es-CO" dirty="0" smtClean="0"/>
              <a:t>forma </a:t>
            </a:r>
            <a:r>
              <a:rPr lang="es-CO" dirty="0"/>
              <a:t>de violencia se lleva a cabo en el mundo por el aborto deliberado de inocentes. Cada año se realizan alrededor de 44 millones de abortos en el mundo.</a:t>
            </a:r>
          </a:p>
          <a:p>
            <a:pPr marL="0" indent="0" algn="ctr">
              <a:buNone/>
            </a:pPr>
            <a:r>
              <a:rPr lang="es-CO" dirty="0"/>
              <a:t>Globalmente, el Consorcio Nacional para el Estudio del Terrorismo y las Respuestas al Terrorismo, ha documentado más de 125.000 ataques terroristas violentos desde 1970. </a:t>
            </a:r>
            <a:endParaRPr lang="es-CO" dirty="0" smtClean="0"/>
          </a:p>
          <a:p>
            <a:pPr marL="0" indent="0" algn="ctr">
              <a:buNone/>
            </a:pPr>
            <a:r>
              <a:rPr lang="es-CO" dirty="0" smtClean="0"/>
              <a:t>Martha </a:t>
            </a:r>
            <a:r>
              <a:rPr lang="es-CO" dirty="0"/>
              <a:t>Crenshaw, un miembro de dicho consorcio, informó: “desafortunadamente, parece ser cada vez más aceptable en ciertos sistemas de creencias, matar tantos miembros de otras comunidades religiosas como sea posible. Pareciera que se están borrando las restricciones </a:t>
            </a:r>
            <a:r>
              <a:rPr lang="es-CO" dirty="0" smtClean="0"/>
              <a:t>morales”. </a:t>
            </a:r>
            <a:r>
              <a:rPr lang="es-CO" dirty="0"/>
              <a:t>(CNN.com).</a:t>
            </a:r>
          </a:p>
          <a:p>
            <a:endParaRPr lang="es-CO" dirty="0"/>
          </a:p>
        </p:txBody>
      </p:sp>
    </p:spTree>
    <p:extLst>
      <p:ext uri="{BB962C8B-B14F-4D97-AF65-F5344CB8AC3E}">
        <p14:creationId xmlns:p14="http://schemas.microsoft.com/office/powerpoint/2010/main" val="1492901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527" y="346364"/>
            <a:ext cx="11748655" cy="6331527"/>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rmAutofit/>
          </a:bodyPr>
          <a:lstStyle/>
          <a:p>
            <a:pPr marL="0" indent="0" algn="ctr">
              <a:buNone/>
            </a:pPr>
            <a:r>
              <a:rPr lang="es-CO" dirty="0"/>
              <a:t>De hecho, las cosas están cambiando en el mundo. Jesucristo dijo: “</a:t>
            </a:r>
            <a:r>
              <a:rPr lang="es-CO" dirty="0">
                <a:latin typeface="Bell MT" panose="02020503060305020303" pitchFamily="18" charset="0"/>
              </a:rPr>
              <a:t>Porque del corazón salen los malos pensamientos, los homicidios, los adulterios, las fornicaciones, los hurtos, los falsos testimonios, las blasfemias</a:t>
            </a:r>
            <a:r>
              <a:rPr lang="es-CO" dirty="0"/>
              <a:t>” </a:t>
            </a:r>
            <a:r>
              <a:rPr lang="es-CO" dirty="0">
                <a:solidFill>
                  <a:srgbClr val="FF0000"/>
                </a:solidFill>
              </a:rPr>
              <a:t>(Mateo 15:19). </a:t>
            </a:r>
            <a:endParaRPr lang="es-CO" dirty="0" smtClean="0">
              <a:solidFill>
                <a:srgbClr val="FF0000"/>
              </a:solidFill>
            </a:endParaRPr>
          </a:p>
          <a:p>
            <a:pPr marL="0" indent="0" algn="ctr">
              <a:buNone/>
            </a:pPr>
            <a:r>
              <a:rPr lang="es-CO" dirty="0" smtClean="0"/>
              <a:t>Estamos </a:t>
            </a:r>
            <a:r>
              <a:rPr lang="es-CO" dirty="0"/>
              <a:t>viviendo actualmente en una época en que estos vicios se vuelven más comunes. Gary LaFree, director del Consorcio Nacional para el Estudio del Terrorismo y las Respuestas al Terrorismo, afirmó: “</a:t>
            </a:r>
            <a:r>
              <a:rPr lang="es-CO" dirty="0">
                <a:latin typeface="Bell MT" panose="02020503060305020303" pitchFamily="18" charset="0"/>
              </a:rPr>
              <a:t>Estamos viendo una trayectoria definitivamente ascendente en el total de ataques terroristas y muertes a nivel mundial. Estamos convencidos de que buena parte de esto es un cambio real en el mundo</a:t>
            </a:r>
            <a:r>
              <a:rPr lang="es-CO" dirty="0"/>
              <a:t>”.</a:t>
            </a:r>
          </a:p>
          <a:p>
            <a:pPr marL="0" indent="0" algn="ctr">
              <a:buNone/>
            </a:pPr>
            <a:r>
              <a:rPr lang="es-CO" dirty="0"/>
              <a:t>En verdad, las cosas están cambiando en el mundo. Jesucristo dijo: “</a:t>
            </a:r>
            <a:r>
              <a:rPr lang="es-CO" dirty="0">
                <a:latin typeface="Bell MT" panose="02020503060305020303" pitchFamily="18" charset="0"/>
              </a:rPr>
              <a:t>Porque del corazón salen los malos pensamientos, los homicidios, los adulterios, las fornicaciones, los hurtos, los falsos testimonios, las blasfemias</a:t>
            </a:r>
            <a:r>
              <a:rPr lang="es-CO" dirty="0" smtClean="0"/>
              <a:t>”.</a:t>
            </a:r>
            <a:endParaRPr lang="es-CO" dirty="0" smtClean="0">
              <a:solidFill>
                <a:srgbClr val="FF0000"/>
              </a:solidFill>
            </a:endParaRPr>
          </a:p>
          <a:p>
            <a:pPr marL="0" indent="0" algn="ctr">
              <a:buNone/>
            </a:pPr>
            <a:r>
              <a:rPr lang="es-CO" dirty="0" smtClean="0">
                <a:solidFill>
                  <a:srgbClr val="FF0000"/>
                </a:solidFill>
              </a:rPr>
              <a:t> </a:t>
            </a:r>
            <a:r>
              <a:rPr lang="es-CO" dirty="0"/>
              <a:t>Estamos viviendo actualmente en una época en la que estos vicios se están volviendo más </a:t>
            </a:r>
            <a:r>
              <a:rPr lang="es-CO" dirty="0" smtClean="0"/>
              <a:t>comunes, y a todos les parece que todo esto es normal.</a:t>
            </a:r>
            <a:endParaRPr lang="es-CO" dirty="0"/>
          </a:p>
          <a:p>
            <a:endParaRPr lang="es-CO" dirty="0"/>
          </a:p>
        </p:txBody>
      </p:sp>
    </p:spTree>
    <p:extLst>
      <p:ext uri="{BB962C8B-B14F-4D97-AF65-F5344CB8AC3E}">
        <p14:creationId xmlns:p14="http://schemas.microsoft.com/office/powerpoint/2010/main" val="2427271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80109" y="290945"/>
            <a:ext cx="11748655" cy="6386946"/>
          </a:xfr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a:normAutofit/>
          </a:bodyPr>
          <a:lstStyle/>
          <a:p>
            <a:pPr marL="0" indent="0" algn="ctr">
              <a:buNone/>
            </a:pPr>
            <a:r>
              <a:rPr lang="es-CO" dirty="0"/>
              <a:t>Varias investigaciones de nuestra cultura occidental han demostrado la correlación entre la violencia en los medios de comunicación y los jóvenes con un comportamiento violento en la sociedad. Los estudios muestran que en los Estados Unidos, un niño típico ve más de 200.000 hechos de violencia, incluyendo 16.000 asesinatos en televisión, antes de la edad de 18 años. </a:t>
            </a:r>
            <a:endParaRPr lang="es-CO" dirty="0" smtClean="0"/>
          </a:p>
          <a:p>
            <a:pPr marL="0" indent="0" algn="ctr">
              <a:buNone/>
            </a:pPr>
            <a:r>
              <a:rPr lang="es-CO" dirty="0" smtClean="0"/>
              <a:t>Los </a:t>
            </a:r>
            <a:r>
              <a:rPr lang="es-CO" dirty="0"/>
              <a:t>programas de televisión muestran 812 actos violentos por hora. Un estudio reciente encontró que un 15 por ciento de videos musicales contienen violencia interpersonal. Y todavía hay otra fuente moderna de exposición a la violencia que se puede encontrar en el Internet y los videojuegos.</a:t>
            </a:r>
          </a:p>
          <a:p>
            <a:pPr marL="0" indent="0" algn="ctr">
              <a:buNone/>
            </a:pPr>
            <a:r>
              <a:rPr lang="es-CO" dirty="0"/>
              <a:t>A medida que aumenta la violencia en esta época, el mensaje de Dios encaja mejor: “</a:t>
            </a:r>
            <a:r>
              <a:rPr lang="es-CO" b="1" dirty="0">
                <a:solidFill>
                  <a:schemeClr val="tx1"/>
                </a:solidFill>
                <a:latin typeface="Bell MT" panose="02020503060305020303" pitchFamily="18" charset="0"/>
              </a:rPr>
              <a:t>Porque no hay verdad, ni misericordia, ni conocimiento de Dios en la tierra. Perjurar, mentir, matar, hurtar y adulterar prevalecen, y homicidio tras homicidio se suceden. Por lo cual se enlutará la tierra y se extenuará todo morador de ella, con las bestias del campo y las aves del cielo; y aun los peces del mar morirán</a:t>
            </a:r>
            <a:r>
              <a:rPr lang="es-CO" dirty="0"/>
              <a:t>” </a:t>
            </a:r>
            <a:r>
              <a:rPr lang="es-CO" dirty="0">
                <a:solidFill>
                  <a:srgbClr val="FF0000"/>
                </a:solidFill>
              </a:rPr>
              <a:t>(Oseas 4:1-3).</a:t>
            </a:r>
          </a:p>
        </p:txBody>
      </p:sp>
    </p:spTree>
    <p:extLst>
      <p:ext uri="{BB962C8B-B14F-4D97-AF65-F5344CB8AC3E}">
        <p14:creationId xmlns:p14="http://schemas.microsoft.com/office/powerpoint/2010/main" val="2663705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42900" y="290944"/>
            <a:ext cx="11506200" cy="6262255"/>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rmAutofit fontScale="92500"/>
          </a:bodyPr>
          <a:lstStyle/>
          <a:p>
            <a:pPr marL="0" indent="0">
              <a:buNone/>
            </a:pPr>
            <a:r>
              <a:rPr lang="es-CO" sz="3500" b="1" u="sng" dirty="0"/>
              <a:t>Respeto por la vida</a:t>
            </a:r>
          </a:p>
          <a:p>
            <a:r>
              <a:rPr lang="es-CO" dirty="0"/>
              <a:t>Después del diluvio, la historia humana comenzó con la familia de Noé. Dios entonces hizo énfasis en el significado especial y la santidad de la vida humana.</a:t>
            </a:r>
          </a:p>
          <a:p>
            <a:pPr lvl="1"/>
            <a:r>
              <a:rPr lang="es-CO" sz="2600" dirty="0"/>
              <a:t>Al hablarles a Noé y a sus hijos, Dios les dijo: “</a:t>
            </a:r>
            <a:r>
              <a:rPr lang="es-CO" sz="2600" dirty="0">
                <a:latin typeface="Bell MT" panose="02020503060305020303" pitchFamily="18" charset="0"/>
              </a:rPr>
              <a:t>Porque ciertamente demandaré la sangre de vuestras vidas; de mano de todo animal la demandaré, y de mano del hombre; de mano del varón su hermano demandaré la vida del hombre. El que derramare sangre de hombre, por el hombre su sangre será derramada; porque a imagen de Dios es hecho el hombre</a:t>
            </a:r>
            <a:r>
              <a:rPr lang="es-CO" sz="2600" dirty="0" smtClean="0"/>
              <a:t>” </a:t>
            </a:r>
            <a:r>
              <a:rPr lang="es-CO" sz="2600" dirty="0" smtClean="0">
                <a:solidFill>
                  <a:srgbClr val="FF0000"/>
                </a:solidFill>
              </a:rPr>
              <a:t>(Génesis 9:5-6).</a:t>
            </a:r>
            <a:endParaRPr lang="es-CO" sz="2600" dirty="0">
              <a:solidFill>
                <a:srgbClr val="FF0000"/>
              </a:solidFill>
            </a:endParaRPr>
          </a:p>
          <a:p>
            <a:pPr lvl="1"/>
            <a:r>
              <a:rPr lang="es-CO" sz="2600" dirty="0"/>
              <a:t>Después de este decreto, Dios designó el </a:t>
            </a:r>
            <a:r>
              <a:rPr lang="es-CO" sz="2600" dirty="0" smtClean="0"/>
              <a:t>arco iris </a:t>
            </a:r>
            <a:r>
              <a:rPr lang="es-CO" sz="2600" dirty="0"/>
              <a:t>como una señal del pacto de que Él nunca volvería a destruir a todos los habitantes de la Tierra con un diluvio </a:t>
            </a:r>
            <a:r>
              <a:rPr lang="es-CO" sz="2600" dirty="0" smtClean="0">
                <a:solidFill>
                  <a:srgbClr val="FF0000"/>
                </a:solidFill>
              </a:rPr>
              <a:t>(v</a:t>
            </a:r>
            <a:r>
              <a:rPr lang="es-CO" sz="2600" dirty="0">
                <a:solidFill>
                  <a:srgbClr val="FF0000"/>
                </a:solidFill>
              </a:rPr>
              <a:t>. 15-16).</a:t>
            </a:r>
          </a:p>
          <a:p>
            <a:r>
              <a:rPr lang="es-CO" b="1" dirty="0"/>
              <a:t>Si las instrucciones de Dios de respetar la vida se hubieran seguido a lo largo de la historia, esto hubiera hecho que la santidad de la vida humana fuera respetada. Ahora, como en los días de Noé, estamos viendo una cultura creciente de flagrante irrespeto por la vida humana</a:t>
            </a:r>
            <a:r>
              <a:rPr lang="es-CO" dirty="0" smtClean="0"/>
              <a:t>. </a:t>
            </a:r>
          </a:p>
          <a:p>
            <a:r>
              <a:rPr lang="es-CO" b="1" dirty="0" smtClean="0"/>
              <a:t>A tal punto, que cuando caminamos por la calle, pensamos que el que viene detrás de nosotros, nos va a hacer daño. En todas partes nos sentimos inseguros. </a:t>
            </a:r>
            <a:endParaRPr lang="es-CO" b="1" dirty="0"/>
          </a:p>
        </p:txBody>
      </p:sp>
    </p:spTree>
    <p:extLst>
      <p:ext uri="{BB962C8B-B14F-4D97-AF65-F5344CB8AC3E}">
        <p14:creationId xmlns:p14="http://schemas.microsoft.com/office/powerpoint/2010/main" val="3253779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45774"/>
            <a:ext cx="10515600" cy="1955561"/>
          </a:xfrm>
          <a:solidFill>
            <a:schemeClr val="bg1"/>
          </a:solidFill>
          <a:scene3d>
            <a:camera prst="orthographicFront"/>
            <a:lightRig rig="threePt" dir="t"/>
          </a:scene3d>
          <a:sp3d>
            <a:bevelT prst="slope"/>
          </a:sp3d>
        </p:spPr>
        <p:txBody>
          <a:bodyPr>
            <a:noAutofit/>
          </a:bodyPr>
          <a:lstStyle/>
          <a:p>
            <a:pPr algn="ctr"/>
            <a:r>
              <a:rPr lang="es-CO" sz="3200" b="1" i="1" dirty="0" smtClean="0"/>
              <a:t>A Dios le dolió en su corazón, la destrucción de los hombres, Dios es amor, pero esta era una decisión, que ellos mismos habían tomado; separarse de Él. Dios en su juicio, simplemente lo que hace es complacernos. </a:t>
            </a:r>
            <a:endParaRPr lang="es-CO" sz="3200" b="1" i="1" dirty="0"/>
          </a:p>
        </p:txBody>
      </p:sp>
      <p:sp>
        <p:nvSpPr>
          <p:cNvPr id="3" name="Marcador de contenido 2"/>
          <p:cNvSpPr>
            <a:spLocks noGrp="1"/>
          </p:cNvSpPr>
          <p:nvPr>
            <p:ph idx="1"/>
          </p:nvPr>
        </p:nvSpPr>
        <p:spPr>
          <a:xfrm>
            <a:off x="410817" y="4922316"/>
            <a:ext cx="4055165" cy="1756780"/>
          </a:xfrm>
        </p:spPr>
        <p:txBody>
          <a:bodyPr>
            <a:noAutofit/>
          </a:bodyPr>
          <a:lstStyle/>
          <a:p>
            <a:pPr marL="0" indent="0" algn="ctr">
              <a:buNone/>
            </a:pPr>
            <a:r>
              <a:rPr lang="es-CO" sz="2000" dirty="0" smtClean="0"/>
              <a:t>La familia de Dios en la tierra, su remanente, fue protegida por Él,  durante todo el tiempo del diluvio, luchando contra las olas lanzadas por Satanás, contra ellos, para destruirlo.   </a:t>
            </a:r>
            <a:endParaRPr lang="es-CO" sz="2000" dirty="0"/>
          </a:p>
        </p:txBody>
      </p:sp>
      <p:pic>
        <p:nvPicPr>
          <p:cNvPr id="5" name="Imagen 4"/>
          <p:cNvPicPr>
            <a:picLocks noChangeAspect="1"/>
          </p:cNvPicPr>
          <p:nvPr/>
        </p:nvPicPr>
        <p:blipFill>
          <a:blip r:embed="rId2"/>
          <a:stretch>
            <a:fillRect/>
          </a:stretch>
        </p:blipFill>
        <p:spPr>
          <a:xfrm>
            <a:off x="4704522" y="2226365"/>
            <a:ext cx="3074504" cy="2570922"/>
          </a:xfrm>
          <a:prstGeom prst="rect">
            <a:avLst/>
          </a:prstGeom>
        </p:spPr>
      </p:pic>
      <p:pic>
        <p:nvPicPr>
          <p:cNvPr id="6" name="Imagen 5"/>
          <p:cNvPicPr>
            <a:picLocks noChangeAspect="1"/>
          </p:cNvPicPr>
          <p:nvPr/>
        </p:nvPicPr>
        <p:blipFill>
          <a:blip r:embed="rId3"/>
          <a:stretch>
            <a:fillRect/>
          </a:stretch>
        </p:blipFill>
        <p:spPr>
          <a:xfrm>
            <a:off x="410817" y="2226365"/>
            <a:ext cx="4121426" cy="2570922"/>
          </a:xfrm>
          <a:prstGeom prst="rect">
            <a:avLst/>
          </a:prstGeom>
        </p:spPr>
      </p:pic>
      <p:pic>
        <p:nvPicPr>
          <p:cNvPr id="7" name="Imagen 6"/>
          <p:cNvPicPr>
            <a:picLocks noChangeAspect="1"/>
          </p:cNvPicPr>
          <p:nvPr/>
        </p:nvPicPr>
        <p:blipFill>
          <a:blip r:embed="rId4"/>
          <a:stretch>
            <a:fillRect/>
          </a:stretch>
        </p:blipFill>
        <p:spPr>
          <a:xfrm>
            <a:off x="7951305" y="2226365"/>
            <a:ext cx="3869634" cy="2570922"/>
          </a:xfrm>
          <a:prstGeom prst="rect">
            <a:avLst/>
          </a:prstGeom>
        </p:spPr>
      </p:pic>
      <p:sp>
        <p:nvSpPr>
          <p:cNvPr id="8" name="Rectángulo 7"/>
          <p:cNvSpPr/>
          <p:nvPr/>
        </p:nvSpPr>
        <p:spPr>
          <a:xfrm>
            <a:off x="4704522" y="4922316"/>
            <a:ext cx="3074504" cy="1631216"/>
          </a:xfrm>
          <a:prstGeom prst="rect">
            <a:avLst/>
          </a:prstGeom>
        </p:spPr>
        <p:txBody>
          <a:bodyPr wrap="square">
            <a:spAutoFit/>
          </a:bodyPr>
          <a:lstStyle/>
          <a:p>
            <a:pPr algn="ctr"/>
            <a:r>
              <a:rPr lang="es-CO" sz="2000" dirty="0"/>
              <a:t>Con gozo y alabanza, la familia santa, sale del arca, para repoblar la </a:t>
            </a:r>
            <a:r>
              <a:rPr lang="es-CO" sz="2000" dirty="0" smtClean="0"/>
              <a:t>tierra, completamente cambiada por causa del diluvio.  </a:t>
            </a:r>
            <a:endParaRPr lang="es-CO" sz="2000" dirty="0"/>
          </a:p>
        </p:txBody>
      </p:sp>
      <p:sp>
        <p:nvSpPr>
          <p:cNvPr id="9" name="Rectángulo 8"/>
          <p:cNvSpPr/>
          <p:nvPr/>
        </p:nvSpPr>
        <p:spPr>
          <a:xfrm>
            <a:off x="7951304" y="4922316"/>
            <a:ext cx="3869635" cy="1754326"/>
          </a:xfrm>
          <a:prstGeom prst="rect">
            <a:avLst/>
          </a:prstGeom>
        </p:spPr>
        <p:txBody>
          <a:bodyPr wrap="square">
            <a:spAutoFit/>
          </a:bodyPr>
          <a:lstStyle/>
          <a:p>
            <a:pPr algn="ctr"/>
            <a:r>
              <a:rPr lang="es-CO" dirty="0"/>
              <a:t>Con gratitud por su liberación, adoran a Dios, </a:t>
            </a:r>
            <a:r>
              <a:rPr lang="es-CO" dirty="0" smtClean="0"/>
              <a:t>con </a:t>
            </a:r>
            <a:r>
              <a:rPr lang="es-CO" dirty="0"/>
              <a:t>sacrificio de animales limpios, que representaban a </a:t>
            </a:r>
            <a:r>
              <a:rPr lang="es-CO" dirty="0" smtClean="0"/>
              <a:t>Cristo, </a:t>
            </a:r>
            <a:r>
              <a:rPr lang="es-CO" dirty="0"/>
              <a:t>y Dios en respuesta hace un pacto con </a:t>
            </a:r>
            <a:r>
              <a:rPr lang="es-CO" dirty="0" smtClean="0"/>
              <a:t>ellos; </a:t>
            </a:r>
            <a:r>
              <a:rPr lang="es-CO" dirty="0"/>
              <a:t>nunca volvería a </a:t>
            </a:r>
            <a:r>
              <a:rPr lang="es-CO" dirty="0" smtClean="0"/>
              <a:t>destruir </a:t>
            </a:r>
            <a:r>
              <a:rPr lang="es-CO" dirty="0"/>
              <a:t>la tierra, con un diluvio, el arco iris.</a:t>
            </a:r>
          </a:p>
        </p:txBody>
      </p:sp>
    </p:spTree>
    <p:extLst>
      <p:ext uri="{BB962C8B-B14F-4D97-AF65-F5344CB8AC3E}">
        <p14:creationId xmlns:p14="http://schemas.microsoft.com/office/powerpoint/2010/main" val="9768384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393700"/>
            <a:ext cx="10515600" cy="6350000"/>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rmAutofit fontScale="92500" lnSpcReduction="10000"/>
          </a:bodyPr>
          <a:lstStyle/>
          <a:p>
            <a:pPr marL="0" indent="0">
              <a:buNone/>
            </a:pPr>
            <a:r>
              <a:rPr lang="es-CO" sz="3200" b="1" u="sng" dirty="0"/>
              <a:t>Ejemplos para nosotros</a:t>
            </a:r>
          </a:p>
          <a:p>
            <a:r>
              <a:rPr lang="es-CO" dirty="0"/>
              <a:t>El diluvio de los días de Noé, y el fuego destructor de la época de Lot, se convirtieron en un ejemplo perdurable para la desobediencia. </a:t>
            </a:r>
            <a:endParaRPr lang="es-CO" dirty="0" smtClean="0"/>
          </a:p>
          <a:p>
            <a:pPr lvl="1"/>
            <a:endParaRPr lang="es-CO" sz="2800" dirty="0" smtClean="0"/>
          </a:p>
          <a:p>
            <a:pPr lvl="1"/>
            <a:r>
              <a:rPr lang="es-CO" sz="2800" dirty="0" smtClean="0"/>
              <a:t>El </a:t>
            </a:r>
            <a:r>
              <a:rPr lang="es-CO" sz="2800" dirty="0"/>
              <a:t>apóstol Pedro repitió la conexión que Jesús había hecho de estos dos eventos, explicando que Dios “... </a:t>
            </a:r>
            <a:r>
              <a:rPr lang="es-CO" sz="2800" dirty="0">
                <a:latin typeface="Bell MT" panose="02020503060305020303" pitchFamily="18" charset="0"/>
              </a:rPr>
              <a:t>no perdonó al mundo antiguo, sino que guardó a Noé, pregonero de justicia, con otras </a:t>
            </a:r>
            <a:r>
              <a:rPr lang="es-CO" sz="2800" dirty="0" smtClean="0">
                <a:latin typeface="Bell MT" panose="02020503060305020303" pitchFamily="18" charset="0"/>
              </a:rPr>
              <a:t>siete </a:t>
            </a:r>
            <a:r>
              <a:rPr lang="es-CO" sz="2800" dirty="0">
                <a:latin typeface="Bell MT" panose="02020503060305020303" pitchFamily="18" charset="0"/>
              </a:rPr>
              <a:t>personas, trayendo el diluvio sobre el mundo de los impíos, y si condenó por destrucción a las ciudades de Sodoma y de Gomorra, reduciéndolas a ceniza, y poniéndolas de ejemplo a los que habían de vivir impíamente</a:t>
            </a:r>
            <a:r>
              <a:rPr lang="es-CO" sz="2800" dirty="0"/>
              <a:t>” </a:t>
            </a:r>
            <a:r>
              <a:rPr lang="es-CO" sz="2800" dirty="0">
                <a:solidFill>
                  <a:srgbClr val="FF0000"/>
                </a:solidFill>
              </a:rPr>
              <a:t>(2 Pedro 2:5-6; compare con Lucas 17:26-30).</a:t>
            </a:r>
          </a:p>
          <a:p>
            <a:r>
              <a:rPr lang="es-CO" dirty="0"/>
              <a:t>A través de toda la historia humana se han cometido muchos males</a:t>
            </a:r>
            <a:r>
              <a:rPr lang="es-CO" dirty="0" smtClean="0"/>
              <a:t>. Y se ha incrementado más y más cada día, como lo experimentamos hoy.  </a:t>
            </a:r>
          </a:p>
          <a:p>
            <a:endParaRPr lang="es-CO" dirty="0"/>
          </a:p>
          <a:p>
            <a:pPr marL="0" indent="0">
              <a:buNone/>
            </a:pPr>
            <a:r>
              <a:rPr lang="es-CO" dirty="0" smtClean="0"/>
              <a:t>Nos preguntamos: ¿</a:t>
            </a:r>
            <a:r>
              <a:rPr lang="es-CO" b="1" dirty="0" smtClean="0"/>
              <a:t>Por </a:t>
            </a:r>
            <a:r>
              <a:rPr lang="es-CO" b="1" dirty="0"/>
              <a:t>qué entonces Dios no </a:t>
            </a:r>
            <a:r>
              <a:rPr lang="es-CO" b="1" dirty="0" smtClean="0"/>
              <a:t>castiga </a:t>
            </a:r>
            <a:r>
              <a:rPr lang="es-CO" b="1" dirty="0"/>
              <a:t>a cada generación de la humanidad por su comportamiento pecaminoso</a:t>
            </a:r>
            <a:r>
              <a:rPr lang="es-CO" dirty="0"/>
              <a:t>? </a:t>
            </a:r>
          </a:p>
        </p:txBody>
      </p:sp>
    </p:spTree>
    <p:extLst>
      <p:ext uri="{BB962C8B-B14F-4D97-AF65-F5344CB8AC3E}">
        <p14:creationId xmlns:p14="http://schemas.microsoft.com/office/powerpoint/2010/main" val="2829795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60219" y="333001"/>
            <a:ext cx="11388436" cy="6303326"/>
          </a:xfr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a:normAutofit lnSpcReduction="10000"/>
          </a:bodyPr>
          <a:lstStyle/>
          <a:p>
            <a:pPr marL="0" indent="0">
              <a:buNone/>
            </a:pPr>
            <a:r>
              <a:rPr lang="es-CO" sz="3600" b="1" i="1" dirty="0" smtClean="0"/>
              <a:t>Miremos tres razones para no hacerlo</a:t>
            </a:r>
            <a:r>
              <a:rPr lang="es-CO" sz="3200" b="1" i="1" dirty="0" smtClean="0"/>
              <a:t>:</a:t>
            </a:r>
            <a:endParaRPr lang="es-CO" sz="3600" b="1" i="1" dirty="0" smtClean="0"/>
          </a:p>
          <a:p>
            <a:pPr marL="914400" lvl="2" indent="0">
              <a:buNone/>
            </a:pPr>
            <a:r>
              <a:rPr lang="es-CO" sz="3200" b="1" dirty="0" smtClean="0"/>
              <a:t>1)</a:t>
            </a:r>
            <a:r>
              <a:rPr lang="es-CO" sz="2800" dirty="0" smtClean="0"/>
              <a:t>. Dios </a:t>
            </a:r>
            <a:r>
              <a:rPr lang="es-CO" sz="2800" dirty="0"/>
              <a:t>es paciente y misericordioso con su creación </a:t>
            </a:r>
            <a:r>
              <a:rPr lang="es-CO" sz="2800" dirty="0" smtClean="0">
                <a:solidFill>
                  <a:srgbClr val="FF0000"/>
                </a:solidFill>
              </a:rPr>
              <a:t>(Éxodo </a:t>
            </a:r>
            <a:r>
              <a:rPr lang="es-CO" sz="2800" dirty="0">
                <a:solidFill>
                  <a:srgbClr val="FF0000"/>
                </a:solidFill>
              </a:rPr>
              <a:t>34:6-7</a:t>
            </a:r>
            <a:r>
              <a:rPr lang="es-CO" sz="2800" dirty="0" smtClean="0">
                <a:solidFill>
                  <a:srgbClr val="FF0000"/>
                </a:solidFill>
              </a:rPr>
              <a:t>). </a:t>
            </a:r>
          </a:p>
          <a:p>
            <a:pPr marL="914400" lvl="2" indent="0">
              <a:buNone/>
            </a:pPr>
            <a:r>
              <a:rPr lang="es-CO" sz="3200" b="1" dirty="0" smtClean="0"/>
              <a:t>2)</a:t>
            </a:r>
            <a:r>
              <a:rPr lang="es-CO" sz="2800" dirty="0" smtClean="0"/>
              <a:t>. Dios no </a:t>
            </a:r>
            <a:r>
              <a:rPr lang="es-CO" sz="2800" dirty="0"/>
              <a:t>se deleita en la destrucción del impío </a:t>
            </a:r>
            <a:r>
              <a:rPr lang="es-CO" sz="2800" dirty="0">
                <a:solidFill>
                  <a:srgbClr val="FF0000"/>
                </a:solidFill>
              </a:rPr>
              <a:t>(Ezequiel 33:11)</a:t>
            </a:r>
            <a:r>
              <a:rPr lang="es-CO" sz="2800" dirty="0"/>
              <a:t>. </a:t>
            </a:r>
            <a:endParaRPr lang="es-CO" sz="2800" dirty="0" smtClean="0"/>
          </a:p>
          <a:p>
            <a:endParaRPr lang="es-CO" dirty="0" smtClean="0"/>
          </a:p>
          <a:p>
            <a:r>
              <a:rPr lang="es-CO" dirty="0" smtClean="0"/>
              <a:t>Jesús dijo </a:t>
            </a:r>
            <a:r>
              <a:rPr lang="es-CO" dirty="0"/>
              <a:t>esta parábola: </a:t>
            </a:r>
            <a:r>
              <a:rPr lang="es-CO" dirty="0" smtClean="0"/>
              <a:t> “</a:t>
            </a:r>
            <a:r>
              <a:rPr lang="es-CO" dirty="0" smtClean="0">
                <a:latin typeface="Bell MT" panose="02020503060305020303" pitchFamily="18" charset="0"/>
              </a:rPr>
              <a:t>Tenía </a:t>
            </a:r>
            <a:r>
              <a:rPr lang="es-CO" dirty="0">
                <a:latin typeface="Bell MT" panose="02020503060305020303" pitchFamily="18" charset="0"/>
              </a:rPr>
              <a:t>uno una higuera plantada en su viña, y vino a buscar fruto en ella, y no lo halló. </a:t>
            </a:r>
            <a:r>
              <a:rPr lang="es-CO" dirty="0" smtClean="0">
                <a:latin typeface="Bell MT" panose="02020503060305020303" pitchFamily="18" charset="0"/>
              </a:rPr>
              <a:t>Y </a:t>
            </a:r>
            <a:r>
              <a:rPr lang="es-CO" dirty="0">
                <a:latin typeface="Bell MT" panose="02020503060305020303" pitchFamily="18" charset="0"/>
              </a:rPr>
              <a:t>dijo al viñero: He aquí tres años ha que vengo a buscar fruto en esta higuera, y no </a:t>
            </a:r>
            <a:r>
              <a:rPr lang="es-CO" dirty="0" smtClean="0">
                <a:latin typeface="Bell MT" panose="02020503060305020303" pitchFamily="18" charset="0"/>
              </a:rPr>
              <a:t>lo </a:t>
            </a:r>
            <a:r>
              <a:rPr lang="es-CO" dirty="0">
                <a:latin typeface="Bell MT" panose="02020503060305020303" pitchFamily="18" charset="0"/>
              </a:rPr>
              <a:t>hallo; córtala, ¿por qué ocupará aún la tierra? </a:t>
            </a:r>
            <a:r>
              <a:rPr lang="es-CO" dirty="0" smtClean="0">
                <a:latin typeface="Bell MT" panose="02020503060305020303" pitchFamily="18" charset="0"/>
              </a:rPr>
              <a:t>El </a:t>
            </a:r>
            <a:r>
              <a:rPr lang="es-CO" dirty="0">
                <a:latin typeface="Bell MT" panose="02020503060305020303" pitchFamily="18" charset="0"/>
              </a:rPr>
              <a:t>entonces respondiendo, le dijo: Señor, déjala aún este año, hasta que la excave, y la abone. </a:t>
            </a:r>
            <a:r>
              <a:rPr lang="es-CO" dirty="0" smtClean="0">
                <a:latin typeface="Bell MT" panose="02020503060305020303" pitchFamily="18" charset="0"/>
              </a:rPr>
              <a:t>Y </a:t>
            </a:r>
            <a:r>
              <a:rPr lang="es-CO" dirty="0">
                <a:latin typeface="Bell MT" panose="02020503060305020303" pitchFamily="18" charset="0"/>
              </a:rPr>
              <a:t>si hiciere fruto, </a:t>
            </a:r>
            <a:r>
              <a:rPr lang="es-CO" dirty="0" smtClean="0">
                <a:latin typeface="Bell MT" panose="02020503060305020303" pitchFamily="18" charset="0"/>
              </a:rPr>
              <a:t>bien; </a:t>
            </a:r>
            <a:r>
              <a:rPr lang="es-CO" dirty="0">
                <a:latin typeface="Bell MT" panose="02020503060305020303" pitchFamily="18" charset="0"/>
              </a:rPr>
              <a:t>y si no, la cortarás </a:t>
            </a:r>
            <a:r>
              <a:rPr lang="es-CO" dirty="0" smtClean="0">
                <a:latin typeface="Bell MT" panose="02020503060305020303" pitchFamily="18" charset="0"/>
              </a:rPr>
              <a:t>después”</a:t>
            </a:r>
            <a:r>
              <a:rPr lang="es-CO" dirty="0" smtClean="0"/>
              <a:t>. </a:t>
            </a:r>
            <a:r>
              <a:rPr lang="es-CO" dirty="0" smtClean="0">
                <a:solidFill>
                  <a:srgbClr val="FF0000"/>
                </a:solidFill>
              </a:rPr>
              <a:t>(Luc.13:6-8).</a:t>
            </a:r>
          </a:p>
          <a:p>
            <a:endParaRPr lang="es-CO" sz="3200" b="1" dirty="0" smtClean="0"/>
          </a:p>
          <a:p>
            <a:pPr marL="914400" lvl="2" indent="0">
              <a:buNone/>
            </a:pPr>
            <a:r>
              <a:rPr lang="es-CO" sz="3200" b="1" dirty="0" smtClean="0"/>
              <a:t>3)</a:t>
            </a:r>
            <a:r>
              <a:rPr lang="es-CO" sz="3200" dirty="0" smtClean="0"/>
              <a:t>. </a:t>
            </a:r>
            <a:r>
              <a:rPr lang="es-CO" sz="2800" dirty="0" smtClean="0"/>
              <a:t>En </a:t>
            </a:r>
            <a:r>
              <a:rPr lang="es-CO" sz="2800" dirty="0"/>
              <a:t>su sabiduría, Dios algunas veces decide mostrar compasión </a:t>
            </a:r>
            <a:r>
              <a:rPr lang="es-CO" sz="2800" dirty="0">
                <a:solidFill>
                  <a:srgbClr val="FF0000"/>
                </a:solidFill>
              </a:rPr>
              <a:t>(Romanos 9:15</a:t>
            </a:r>
            <a:r>
              <a:rPr lang="es-CO" sz="2800" dirty="0" smtClean="0">
                <a:solidFill>
                  <a:srgbClr val="FF0000"/>
                </a:solidFill>
              </a:rPr>
              <a:t>). </a:t>
            </a:r>
            <a:r>
              <a:rPr lang="es-CO" sz="2800" dirty="0" smtClean="0"/>
              <a:t>Si ves, la decisión es de Dios, tu y yo somos criaturas de Dios, por tanto, Él espera un tiempo que demos fruto para Él</a:t>
            </a:r>
            <a:r>
              <a:rPr lang="es-CO" sz="2800" dirty="0" smtClean="0">
                <a:solidFill>
                  <a:schemeClr val="tx1"/>
                </a:solidFill>
              </a:rPr>
              <a:t>. </a:t>
            </a:r>
          </a:p>
        </p:txBody>
      </p:sp>
    </p:spTree>
    <p:extLst>
      <p:ext uri="{BB962C8B-B14F-4D97-AF65-F5344CB8AC3E}">
        <p14:creationId xmlns:p14="http://schemas.microsoft.com/office/powerpoint/2010/main" val="1744202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CO" dirty="0" smtClean="0"/>
              <a:t>El propósito de Dios al crearnos, es que demos fruto para Él</a:t>
            </a:r>
            <a:endParaRPr lang="es-CO" dirty="0"/>
          </a:p>
        </p:txBody>
      </p:sp>
      <p:sp>
        <p:nvSpPr>
          <p:cNvPr id="3" name="Marcador de contenido 2"/>
          <p:cNvSpPr>
            <a:spLocks noGrp="1"/>
          </p:cNvSpPr>
          <p:nvPr>
            <p:ph idx="1"/>
          </p:nvPr>
        </p:nvSpPr>
        <p:spPr>
          <a:xfrm>
            <a:off x="911087" y="5175385"/>
            <a:ext cx="10515600" cy="836337"/>
          </a:xfrm>
        </p:spPr>
        <p:txBody>
          <a:bodyPr>
            <a:noAutofit/>
          </a:bodyPr>
          <a:lstStyle/>
          <a:p>
            <a:pPr marL="0" indent="0" algn="ctr">
              <a:buNone/>
            </a:pPr>
            <a:r>
              <a:rPr lang="es-CO" sz="2400" b="1" dirty="0" smtClean="0"/>
              <a:t>Dios colocó al pueblo de Israel, en un lugar estratégico, cuyo propósito era, dar fruto para Dios, Cristo vino por su fruto, y no lo recibieron. </a:t>
            </a:r>
            <a:r>
              <a:rPr lang="es-CO" sz="2400" b="1" dirty="0" smtClean="0">
                <a:solidFill>
                  <a:srgbClr val="FF0000"/>
                </a:solidFill>
              </a:rPr>
              <a:t>(Ver Juan 1:11,12).  </a:t>
            </a:r>
            <a:endParaRPr lang="es-CO" sz="2400" b="1" dirty="0">
              <a:solidFill>
                <a:srgbClr val="FF0000"/>
              </a:solidFill>
            </a:endParaRPr>
          </a:p>
        </p:txBody>
      </p:sp>
      <p:pic>
        <p:nvPicPr>
          <p:cNvPr id="4" name="Imagen 3"/>
          <p:cNvPicPr>
            <a:picLocks noChangeAspect="1"/>
          </p:cNvPicPr>
          <p:nvPr/>
        </p:nvPicPr>
        <p:blipFill>
          <a:blip r:embed="rId2"/>
          <a:stretch>
            <a:fillRect/>
          </a:stretch>
        </p:blipFill>
        <p:spPr>
          <a:xfrm>
            <a:off x="4340708" y="1979875"/>
            <a:ext cx="3656358" cy="2906323"/>
          </a:xfrm>
          <a:prstGeom prst="rect">
            <a:avLst/>
          </a:prstGeom>
        </p:spPr>
      </p:pic>
      <p:pic>
        <p:nvPicPr>
          <p:cNvPr id="5" name="Imagen 4"/>
          <p:cNvPicPr>
            <a:picLocks noChangeAspect="1"/>
          </p:cNvPicPr>
          <p:nvPr/>
        </p:nvPicPr>
        <p:blipFill>
          <a:blip r:embed="rId3"/>
          <a:stretch>
            <a:fillRect/>
          </a:stretch>
        </p:blipFill>
        <p:spPr>
          <a:xfrm>
            <a:off x="838199" y="2095293"/>
            <a:ext cx="3388001" cy="2675490"/>
          </a:xfrm>
          <a:prstGeom prst="rect">
            <a:avLst/>
          </a:prstGeom>
        </p:spPr>
      </p:pic>
      <p:sp>
        <p:nvSpPr>
          <p:cNvPr id="6" name="Rectángulo 5"/>
          <p:cNvSpPr/>
          <p:nvPr/>
        </p:nvSpPr>
        <p:spPr>
          <a:xfrm>
            <a:off x="1700762" y="1864460"/>
            <a:ext cx="2380908" cy="461665"/>
          </a:xfrm>
          <a:prstGeom prst="rect">
            <a:avLst/>
          </a:prstGeom>
        </p:spPr>
        <p:txBody>
          <a:bodyPr wrap="none">
            <a:spAutoFit/>
          </a:bodyPr>
          <a:lstStyle/>
          <a:p>
            <a:r>
              <a:rPr lang="es-CO" sz="2400" b="1" i="1" dirty="0"/>
              <a:t>La higuera estéril</a:t>
            </a:r>
          </a:p>
        </p:txBody>
      </p:sp>
      <p:pic>
        <p:nvPicPr>
          <p:cNvPr id="7" name="Imagen 6"/>
          <p:cNvPicPr>
            <a:picLocks noChangeAspect="1"/>
          </p:cNvPicPr>
          <p:nvPr/>
        </p:nvPicPr>
        <p:blipFill>
          <a:blip r:embed="rId4"/>
          <a:stretch>
            <a:fillRect/>
          </a:stretch>
        </p:blipFill>
        <p:spPr>
          <a:xfrm>
            <a:off x="8256105" y="1979876"/>
            <a:ext cx="3313044" cy="2906323"/>
          </a:xfrm>
          <a:prstGeom prst="rect">
            <a:avLst/>
          </a:prstGeom>
        </p:spPr>
      </p:pic>
    </p:spTree>
    <p:extLst>
      <p:ext uri="{BB962C8B-B14F-4D97-AF65-F5344CB8AC3E}">
        <p14:creationId xmlns:p14="http://schemas.microsoft.com/office/powerpoint/2010/main" val="13636131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10817"/>
            <a:ext cx="10515600" cy="2411896"/>
          </a:xfrm>
        </p:spPr>
        <p:txBody>
          <a:bodyPr>
            <a:noAutofit/>
          </a:bodyPr>
          <a:lstStyle/>
          <a:p>
            <a:pPr marL="0" indent="0" algn="ctr">
              <a:buNone/>
            </a:pPr>
            <a:r>
              <a:rPr lang="es-CO" dirty="0"/>
              <a:t>Aunque todas las personas han pecado y pecan </a:t>
            </a:r>
            <a:r>
              <a:rPr lang="es-CO" dirty="0" smtClean="0"/>
              <a:t>según </a:t>
            </a:r>
            <a:r>
              <a:rPr lang="es-CO" dirty="0" smtClean="0">
                <a:solidFill>
                  <a:srgbClr val="FF0000"/>
                </a:solidFill>
              </a:rPr>
              <a:t>(Romanos </a:t>
            </a:r>
            <a:r>
              <a:rPr lang="es-CO" dirty="0">
                <a:solidFill>
                  <a:srgbClr val="FF0000"/>
                </a:solidFill>
              </a:rPr>
              <a:t>3:23)</a:t>
            </a:r>
            <a:r>
              <a:rPr lang="es-CO" dirty="0"/>
              <a:t>, solamente Dios puede determinar cuándo toda la sociedad o nación ha violado su ley hasta el punto crítico en que Él ya no lo va a tolerar más. Fue en el perfecto juicio de Dios que él destruyó al mundo durante los días de Noé, </a:t>
            </a:r>
            <a:r>
              <a:rPr lang="es-CO" dirty="0" smtClean="0"/>
              <a:t>permitiendo </a:t>
            </a:r>
            <a:r>
              <a:rPr lang="es-CO" dirty="0"/>
              <a:t>que esto fuera un ejemplo del que la humanidad pudiera aprender. </a:t>
            </a:r>
            <a:endParaRPr lang="es-CO" dirty="0" smtClean="0"/>
          </a:p>
        </p:txBody>
      </p:sp>
      <p:sp>
        <p:nvSpPr>
          <p:cNvPr id="4" name="Rectángulo 3"/>
          <p:cNvSpPr/>
          <p:nvPr/>
        </p:nvSpPr>
        <p:spPr>
          <a:xfrm>
            <a:off x="5071130" y="3433421"/>
            <a:ext cx="6484766" cy="3108543"/>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sz="2800" dirty="0" smtClean="0"/>
              <a:t>Antes de que viniera el diluvio, al cumplirse el plazo, 120 años de gracia, Dios movido por su gran amor, envió un último llamado de salvación, para ver si alguien respondía. Y cuando sus siervos estaban a salvo dentro del arca, vino el diluvio, y mató a todos, los que no recibieron el llamado.</a:t>
            </a:r>
            <a:endParaRPr lang="es-CO" sz="2800" dirty="0"/>
          </a:p>
        </p:txBody>
      </p:sp>
      <p:pic>
        <p:nvPicPr>
          <p:cNvPr id="5" name="Imagen 4"/>
          <p:cNvPicPr>
            <a:picLocks noChangeAspect="1"/>
          </p:cNvPicPr>
          <p:nvPr/>
        </p:nvPicPr>
        <p:blipFill>
          <a:blip r:embed="rId2"/>
          <a:stretch>
            <a:fillRect/>
          </a:stretch>
        </p:blipFill>
        <p:spPr>
          <a:xfrm>
            <a:off x="530088" y="3433421"/>
            <a:ext cx="4293704" cy="3108543"/>
          </a:xfrm>
          <a:prstGeom prst="rect">
            <a:avLst/>
          </a:prstGeom>
        </p:spPr>
      </p:pic>
    </p:spTree>
    <p:extLst>
      <p:ext uri="{BB962C8B-B14F-4D97-AF65-F5344CB8AC3E}">
        <p14:creationId xmlns:p14="http://schemas.microsoft.com/office/powerpoint/2010/main" val="2678822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12035" y="344558"/>
            <a:ext cx="11781181" cy="3233530"/>
          </a:xfrm>
          <a:solidFill>
            <a:schemeClr val="bg1"/>
          </a:solidFill>
          <a:scene3d>
            <a:camera prst="orthographicFront"/>
            <a:lightRig rig="threePt" dir="t"/>
          </a:scene3d>
          <a:sp3d>
            <a:bevelT w="165100" prst="coolSlant"/>
          </a:sp3d>
        </p:spPr>
        <p:txBody>
          <a:bodyPr>
            <a:normAutofit lnSpcReduction="10000"/>
          </a:bodyPr>
          <a:lstStyle/>
          <a:p>
            <a:pPr marL="0" indent="0">
              <a:buNone/>
            </a:pPr>
            <a:r>
              <a:rPr lang="es-CO" sz="3500" b="1" i="1" dirty="0"/>
              <a:t>La historia se repite con frecuencia</a:t>
            </a:r>
          </a:p>
          <a:p>
            <a:pPr lvl="1"/>
            <a:r>
              <a:rPr lang="es-CO" dirty="0"/>
              <a:t>En los días de Noé, el tiempo del castigo vino cuando Dios “</a:t>
            </a:r>
            <a:r>
              <a:rPr lang="es-CO" i="1" dirty="0"/>
              <a:t>vio que la maldad de los hombres era mucha en la tierra, y que todo designio de los pensamientos del corazón de ellos era de continuo solamente el mal</a:t>
            </a:r>
            <a:r>
              <a:rPr lang="es-CO" dirty="0"/>
              <a:t>” </a:t>
            </a:r>
            <a:r>
              <a:rPr lang="es-CO" dirty="0">
                <a:solidFill>
                  <a:srgbClr val="FF0000"/>
                </a:solidFill>
              </a:rPr>
              <a:t>(Génesis 6:5).</a:t>
            </a:r>
          </a:p>
          <a:p>
            <a:pPr lvl="1"/>
            <a:r>
              <a:rPr lang="es-CO" dirty="0"/>
              <a:t>Un riesgo que toman las personas que rechazan el misericordioso llamado de Dios al arrepentimiento, es que sus corazones se </a:t>
            </a:r>
            <a:r>
              <a:rPr lang="es-CO" dirty="0" smtClean="0"/>
              <a:t>endurezcan, y esperan el cumplimiento para creer. Dios </a:t>
            </a:r>
            <a:r>
              <a:rPr lang="es-CO" dirty="0"/>
              <a:t>dice: “</a:t>
            </a:r>
            <a:r>
              <a:rPr lang="es-CO" i="1" dirty="0"/>
              <a:t>Pero por tu dureza y por tu corazón no arrepentido, atesoras para ti mismo ira para el día de la ira y de la revelación del justo juicio de Dios, el cual pagará a cada uno conforme a sus obras</a:t>
            </a:r>
            <a:r>
              <a:rPr lang="es-CO" dirty="0"/>
              <a:t>” </a:t>
            </a:r>
            <a:r>
              <a:rPr lang="es-CO" dirty="0">
                <a:solidFill>
                  <a:srgbClr val="FF0000"/>
                </a:solidFill>
              </a:rPr>
              <a:t>(Romanos 2:5-6</a:t>
            </a:r>
            <a:r>
              <a:rPr lang="es-CO" dirty="0" smtClean="0">
                <a:solidFill>
                  <a:srgbClr val="FF0000"/>
                </a:solidFill>
              </a:rPr>
              <a:t>).</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212036" y="3843543"/>
            <a:ext cx="4293704" cy="2769291"/>
          </a:xfrm>
          <a:prstGeom prst="rect">
            <a:avLst/>
          </a:prstGeom>
        </p:spPr>
      </p:pic>
      <p:pic>
        <p:nvPicPr>
          <p:cNvPr id="5" name="Imagen 4"/>
          <p:cNvPicPr>
            <a:picLocks noChangeAspect="1"/>
          </p:cNvPicPr>
          <p:nvPr/>
        </p:nvPicPr>
        <p:blipFill>
          <a:blip r:embed="rId3"/>
          <a:stretch>
            <a:fillRect/>
          </a:stretch>
        </p:blipFill>
        <p:spPr>
          <a:xfrm>
            <a:off x="8057322" y="3843543"/>
            <a:ext cx="3935894" cy="2699905"/>
          </a:xfrm>
          <a:prstGeom prst="rect">
            <a:avLst/>
          </a:prstGeom>
        </p:spPr>
      </p:pic>
      <p:sp>
        <p:nvSpPr>
          <p:cNvPr id="6" name="Rectángulo 5"/>
          <p:cNvSpPr/>
          <p:nvPr/>
        </p:nvSpPr>
        <p:spPr>
          <a:xfrm>
            <a:off x="4631634" y="3883299"/>
            <a:ext cx="3299792" cy="2554545"/>
          </a:xfrm>
          <a:prstGeom prst="rect">
            <a:avLst/>
          </a:prstGeom>
          <a:solidFill>
            <a:schemeClr val="bg1"/>
          </a:solidFill>
          <a:scene3d>
            <a:camera prst="orthographicFront"/>
            <a:lightRig rig="threePt" dir="t"/>
          </a:scene3d>
          <a:sp3d>
            <a:bevelT w="114300" prst="artDeco"/>
          </a:sp3d>
        </p:spPr>
        <p:txBody>
          <a:bodyPr wrap="square">
            <a:spAutoFit/>
          </a:bodyPr>
          <a:lstStyle/>
          <a:p>
            <a:pPr algn="ctr"/>
            <a:r>
              <a:rPr lang="es-CO" sz="2000" dirty="0"/>
              <a:t>Indudablemente que Pedro se refiere aquí a la segunda venida de Cristo, la situación del Diluvio y de Sodoma, se repetirá, hoy se anuncia la </a:t>
            </a:r>
            <a:r>
              <a:rPr lang="es-CO" sz="2000" dirty="0" smtClean="0"/>
              <a:t>2VC, de viva voz. Y </a:t>
            </a:r>
            <a:r>
              <a:rPr lang="es-CO" sz="2000" dirty="0"/>
              <a:t>unos se preparan mientras que otros, lo toman </a:t>
            </a:r>
            <a:r>
              <a:rPr lang="es-CO" sz="2000" dirty="0" smtClean="0"/>
              <a:t>deportivamente.</a:t>
            </a:r>
            <a:endParaRPr lang="es-CO" sz="2000" dirty="0"/>
          </a:p>
        </p:txBody>
      </p:sp>
    </p:spTree>
    <p:extLst>
      <p:ext uri="{BB962C8B-B14F-4D97-AF65-F5344CB8AC3E}">
        <p14:creationId xmlns:p14="http://schemas.microsoft.com/office/powerpoint/2010/main" val="24890936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57470" y="166637"/>
            <a:ext cx="10515600" cy="3143941"/>
          </a:xfrm>
        </p:spPr>
        <p:txBody>
          <a:bodyPr>
            <a:normAutofit lnSpcReduction="10000"/>
          </a:bodyPr>
          <a:lstStyle/>
          <a:p>
            <a:pPr marL="0" indent="0" algn="ctr">
              <a:buNone/>
            </a:pPr>
            <a:r>
              <a:rPr lang="es-CO" dirty="0"/>
              <a:t>La primera vez que Dios llevó a cabo su juicio en la tierra, lo hizo con un gran diluvio de agua. La próxima vez que Dios castigue a toda la Tierra, será al regreso de Cristo, cuando “… </a:t>
            </a:r>
            <a:r>
              <a:rPr lang="es-CO" i="1" dirty="0"/>
              <a:t>he aquí que el Eterno vendrá con fuego, y sus carros como torbellino, para descargar su ira con furor, y su reprensión con llama de fuego. Porque el Eterno juzgará con fuego y con su espada a todo hombre; y los muertos del Eterno serán multiplicados</a:t>
            </a:r>
            <a:r>
              <a:rPr lang="es-CO" dirty="0"/>
              <a:t>” </a:t>
            </a:r>
            <a:endParaRPr lang="es-CO" dirty="0" smtClean="0"/>
          </a:p>
          <a:p>
            <a:pPr marL="0" indent="0" algn="ctr">
              <a:buNone/>
            </a:pPr>
            <a:r>
              <a:rPr lang="es-CO" dirty="0" smtClean="0">
                <a:solidFill>
                  <a:srgbClr val="FF0000"/>
                </a:solidFill>
              </a:rPr>
              <a:t>(</a:t>
            </a:r>
            <a:r>
              <a:rPr lang="es-CO" dirty="0">
                <a:solidFill>
                  <a:srgbClr val="FF0000"/>
                </a:solidFill>
              </a:rPr>
              <a:t>Isaías 66:15-16</a:t>
            </a:r>
            <a:r>
              <a:rPr lang="es-CO" dirty="0" smtClean="0">
                <a:solidFill>
                  <a:srgbClr val="FF0000"/>
                </a:solidFill>
              </a:rPr>
              <a:t>). </a:t>
            </a:r>
            <a:endParaRPr lang="es-CO" dirty="0">
              <a:solidFill>
                <a:srgbClr val="FF0000"/>
              </a:solidFill>
            </a:endParaRPr>
          </a:p>
        </p:txBody>
      </p:sp>
      <p:pic>
        <p:nvPicPr>
          <p:cNvPr id="4" name="Imagen 3"/>
          <p:cNvPicPr>
            <a:picLocks noChangeAspect="1"/>
          </p:cNvPicPr>
          <p:nvPr/>
        </p:nvPicPr>
        <p:blipFill>
          <a:blip r:embed="rId2"/>
          <a:stretch>
            <a:fillRect/>
          </a:stretch>
        </p:blipFill>
        <p:spPr>
          <a:xfrm>
            <a:off x="3704810" y="3321504"/>
            <a:ext cx="5141844" cy="3405394"/>
          </a:xfrm>
          <a:prstGeom prst="rect">
            <a:avLst/>
          </a:prstGeom>
        </p:spPr>
      </p:pic>
      <p:sp>
        <p:nvSpPr>
          <p:cNvPr id="5" name="Rectángulo 4"/>
          <p:cNvSpPr/>
          <p:nvPr/>
        </p:nvSpPr>
        <p:spPr>
          <a:xfrm>
            <a:off x="344557" y="3310578"/>
            <a:ext cx="3142421" cy="3416320"/>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sz="2400" dirty="0"/>
              <a:t>Aunque muchos hoy no lo quieren aceptar</a:t>
            </a:r>
            <a:r>
              <a:rPr lang="es-CO" sz="2400" dirty="0" smtClean="0"/>
              <a:t>, como sucedió en ese tiempo. Pedro e Isaías están </a:t>
            </a:r>
            <a:r>
              <a:rPr lang="es-CO" sz="2400" dirty="0"/>
              <a:t>hablando </a:t>
            </a:r>
            <a:r>
              <a:rPr lang="es-CO" sz="2400" dirty="0" smtClean="0"/>
              <a:t>aquí del </a:t>
            </a:r>
            <a:r>
              <a:rPr lang="es-CO" sz="2400" dirty="0"/>
              <a:t>cumplimiento de los 6000 años de pecado, que será el desenlace final, </a:t>
            </a:r>
          </a:p>
        </p:txBody>
      </p:sp>
      <p:sp>
        <p:nvSpPr>
          <p:cNvPr id="6" name="Rectángulo 5"/>
          <p:cNvSpPr/>
          <p:nvPr/>
        </p:nvSpPr>
        <p:spPr>
          <a:xfrm>
            <a:off x="9064486" y="3310578"/>
            <a:ext cx="2809462" cy="3416320"/>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sz="2400" dirty="0"/>
              <a:t>de la “gran controversia sostenida desde </a:t>
            </a:r>
            <a:r>
              <a:rPr lang="es-CO" sz="2400" dirty="0" smtClean="0"/>
              <a:t>hace </a:t>
            </a:r>
            <a:r>
              <a:rPr lang="es-CO" sz="2400" dirty="0"/>
              <a:t>seis mil años, entre Cristo y Satanás, </a:t>
            </a:r>
            <a:r>
              <a:rPr lang="es-CO" sz="2400" dirty="0" smtClean="0"/>
              <a:t>que está </a:t>
            </a:r>
            <a:r>
              <a:rPr lang="es-CO" sz="2400" dirty="0"/>
              <a:t>por terminar”. </a:t>
            </a:r>
            <a:endParaRPr lang="es-CO" sz="2400" dirty="0" smtClean="0"/>
          </a:p>
          <a:p>
            <a:pPr algn="ctr"/>
            <a:r>
              <a:rPr lang="es-CO" sz="2400" dirty="0" smtClean="0">
                <a:solidFill>
                  <a:srgbClr val="FF0000"/>
                </a:solidFill>
              </a:rPr>
              <a:t>(</a:t>
            </a:r>
            <a:r>
              <a:rPr lang="es-CO" sz="2400" dirty="0">
                <a:solidFill>
                  <a:srgbClr val="FF0000"/>
                </a:solidFill>
              </a:rPr>
              <a:t>Ver CS 572.1). </a:t>
            </a:r>
            <a:r>
              <a:rPr lang="es-CO" sz="2400" dirty="0" smtClean="0">
                <a:solidFill>
                  <a:srgbClr val="FF0000"/>
                </a:solidFill>
              </a:rPr>
              <a:t>Tapa dura</a:t>
            </a:r>
            <a:r>
              <a:rPr lang="es-CO" sz="2400" dirty="0">
                <a:solidFill>
                  <a:srgbClr val="FF0000"/>
                </a:solidFill>
              </a:rPr>
              <a:t>. </a:t>
            </a:r>
          </a:p>
        </p:txBody>
      </p:sp>
    </p:spTree>
    <p:extLst>
      <p:ext uri="{BB962C8B-B14F-4D97-AF65-F5344CB8AC3E}">
        <p14:creationId xmlns:p14="http://schemas.microsoft.com/office/powerpoint/2010/main" val="38090966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18052" y="278295"/>
            <a:ext cx="11582400" cy="6255027"/>
          </a:xfrm>
          <a:solidFill>
            <a:schemeClr val="bg1"/>
          </a:solidFill>
          <a:scene3d>
            <a:camera prst="orthographicFront"/>
            <a:lightRig rig="threePt" dir="t"/>
          </a:scene3d>
          <a:sp3d>
            <a:bevelT prst="convex"/>
          </a:sp3d>
        </p:spPr>
        <p:txBody>
          <a:bodyPr>
            <a:normAutofit fontScale="92500" lnSpcReduction="10000"/>
          </a:bodyPr>
          <a:lstStyle/>
          <a:p>
            <a:pPr marL="0" indent="0">
              <a:buNone/>
            </a:pPr>
            <a:r>
              <a:rPr lang="es-CO" sz="3200" b="1" dirty="0" smtClean="0"/>
              <a:t>El </a:t>
            </a:r>
            <a:r>
              <a:rPr lang="es-CO" sz="3200" b="1" dirty="0"/>
              <a:t>vendrá inesperadamente</a:t>
            </a:r>
          </a:p>
          <a:p>
            <a:r>
              <a:rPr lang="es-CO" dirty="0"/>
              <a:t>La advertencia de Jesucristo en Lucas 17 fue que cuando Él regrese con gran poder y majestad para salvar a un mundo que no lo espera, la gran mayoría de personas estará comiendo y bebiendo, enfocada en su rutina diaria, sin conciencia de los tiempos peligrosos en que estamos viviendo. Así como las personas en los días de Noé, ellos estarán ignorando los mensajes de advertencia y rechazando los caminos justos de Dios </a:t>
            </a:r>
            <a:r>
              <a:rPr lang="es-CO" dirty="0">
                <a:solidFill>
                  <a:srgbClr val="FF0000"/>
                </a:solidFill>
              </a:rPr>
              <a:t>(Mateo 24:37-39, 44).</a:t>
            </a:r>
          </a:p>
          <a:p>
            <a:pPr lvl="1"/>
            <a:endParaRPr lang="es-CO" sz="2800" dirty="0" smtClean="0"/>
          </a:p>
          <a:p>
            <a:pPr lvl="1"/>
            <a:r>
              <a:rPr lang="es-CO" sz="2800" dirty="0" smtClean="0"/>
              <a:t>De </a:t>
            </a:r>
            <a:r>
              <a:rPr lang="es-CO" sz="2800" dirty="0"/>
              <a:t>Noé, el profeta de </a:t>
            </a:r>
            <a:r>
              <a:rPr lang="es-CO" sz="2800" dirty="0" smtClean="0"/>
              <a:t>Dios para ese tiempo, </a:t>
            </a:r>
            <a:r>
              <a:rPr lang="es-CO" sz="2800" dirty="0"/>
              <a:t>probablemente se burlaban y era ridiculizado por predicar “justicia” </a:t>
            </a:r>
            <a:r>
              <a:rPr lang="es-CO" sz="2800" dirty="0">
                <a:solidFill>
                  <a:srgbClr val="FF0000"/>
                </a:solidFill>
              </a:rPr>
              <a:t>(2 Pedro 2:5)</a:t>
            </a:r>
            <a:r>
              <a:rPr lang="es-CO" sz="2800" dirty="0"/>
              <a:t>. La Biblia revela que al final de los tiempos, antes del regreso de Cristo, las personas también ignorarán las advertencias al arrepentimiento. Como Pedro anota: “…</a:t>
            </a:r>
            <a:r>
              <a:rPr lang="es-CO" sz="2800" i="1" dirty="0"/>
              <a:t>sabiendo primero esto, que en los postreros días vendrán burladores… diciendo: ¿Dónde está la promesa de su advenimiento?” </a:t>
            </a:r>
            <a:r>
              <a:rPr lang="es-CO" sz="2800" dirty="0">
                <a:solidFill>
                  <a:srgbClr val="FF0000"/>
                </a:solidFill>
              </a:rPr>
              <a:t>(2 Pedro 3:3-4</a:t>
            </a:r>
            <a:r>
              <a:rPr lang="es-CO" sz="2800" dirty="0" smtClean="0">
                <a:solidFill>
                  <a:srgbClr val="FF0000"/>
                </a:solidFill>
              </a:rPr>
              <a:t>). </a:t>
            </a:r>
          </a:p>
          <a:p>
            <a:endParaRPr lang="es-CO" sz="3200" dirty="0">
              <a:solidFill>
                <a:srgbClr val="FF0000"/>
              </a:solidFill>
            </a:endParaRPr>
          </a:p>
          <a:p>
            <a:r>
              <a:rPr lang="es-CO" sz="3200" b="1" dirty="0" smtClean="0"/>
              <a:t>“Vendrá inesperadamente”, para los que no creyeron la advertencia de Dios, para este tiempo, “seis mil años”.</a:t>
            </a:r>
            <a:endParaRPr lang="es-CO" sz="3200" b="1" dirty="0"/>
          </a:p>
        </p:txBody>
      </p:sp>
    </p:spTree>
    <p:extLst>
      <p:ext uri="{BB962C8B-B14F-4D97-AF65-F5344CB8AC3E}">
        <p14:creationId xmlns:p14="http://schemas.microsoft.com/office/powerpoint/2010/main" val="26149032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31303" y="331304"/>
            <a:ext cx="11608905" cy="6202018"/>
          </a:xfrm>
          <a:solidFill>
            <a:schemeClr val="bg1"/>
          </a:solidFill>
          <a:scene3d>
            <a:camera prst="orthographicFront"/>
            <a:lightRig rig="threePt" dir="t"/>
          </a:scene3d>
          <a:sp3d>
            <a:bevelT w="152400" h="50800" prst="softRound"/>
          </a:sp3d>
        </p:spPr>
        <p:txBody>
          <a:bodyPr>
            <a:normAutofit fontScale="92500" lnSpcReduction="10000"/>
          </a:bodyPr>
          <a:lstStyle/>
          <a:p>
            <a:r>
              <a:rPr lang="es-CO" dirty="0"/>
              <a:t>Jesús añadió: “</a:t>
            </a:r>
            <a:r>
              <a:rPr lang="es-CO" i="1" dirty="0"/>
              <a:t>Y mirad por vosotros, que vuestros corazones no sean cargados de glotonería y embriaguez, y de los cuidados de esta vida, y venga de repente sobre vosotros aquel </a:t>
            </a:r>
            <a:r>
              <a:rPr lang="es-CO" i="1" dirty="0" smtClean="0"/>
              <a:t>día- </a:t>
            </a:r>
            <a:r>
              <a:rPr lang="es-CO" dirty="0" smtClean="0"/>
              <a:t>la venida de Cristo</a:t>
            </a:r>
            <a:r>
              <a:rPr lang="es-CO" i="1" dirty="0" smtClean="0"/>
              <a:t>.  </a:t>
            </a:r>
            <a:r>
              <a:rPr lang="es-CO" i="1" dirty="0"/>
              <a:t>Porque como un </a:t>
            </a:r>
            <a:r>
              <a:rPr lang="es-CO" i="1" dirty="0" smtClean="0"/>
              <a:t>lazo </a:t>
            </a:r>
            <a:r>
              <a:rPr lang="es-CO" i="1" dirty="0"/>
              <a:t>vendrá sobre todos los que habitan sobre la faz de </a:t>
            </a:r>
            <a:r>
              <a:rPr lang="es-CO" i="1" dirty="0" smtClean="0"/>
              <a:t>toda </a:t>
            </a:r>
            <a:r>
              <a:rPr lang="es-CO" i="1" dirty="0"/>
              <a:t>la </a:t>
            </a:r>
            <a:r>
              <a:rPr lang="es-CO" i="1" dirty="0" smtClean="0"/>
              <a:t>tierra- </a:t>
            </a:r>
            <a:r>
              <a:rPr lang="es-CO" u="sng" dirty="0" smtClean="0"/>
              <a:t>los que no hayan aceptado el llamado de Dios al arrepentimiento</a:t>
            </a:r>
            <a:r>
              <a:rPr lang="es-CO" i="1" u="sng" dirty="0" smtClean="0"/>
              <a:t>-</a:t>
            </a:r>
            <a:r>
              <a:rPr lang="es-CO" i="1" dirty="0" smtClean="0"/>
              <a:t>. Velad </a:t>
            </a:r>
            <a:r>
              <a:rPr lang="es-CO" i="1" dirty="0"/>
              <a:t>pues, orando a todo tiempo, que seáis tenidos [por] dignos de evitar todas estas cosas que han de venir, y de estar en pie delante del Hijo del hombre</a:t>
            </a:r>
            <a:r>
              <a:rPr lang="es-CO" dirty="0" smtClean="0"/>
              <a:t>.” </a:t>
            </a:r>
            <a:r>
              <a:rPr lang="es-CO" dirty="0">
                <a:solidFill>
                  <a:srgbClr val="FF0000"/>
                </a:solidFill>
              </a:rPr>
              <a:t>(Lucas 21:34-36).</a:t>
            </a:r>
          </a:p>
          <a:p>
            <a:pPr marL="0" indent="0">
              <a:buNone/>
            </a:pPr>
            <a:endParaRPr lang="es-CO" dirty="0" smtClean="0"/>
          </a:p>
          <a:p>
            <a:pPr marL="0" indent="0">
              <a:buNone/>
            </a:pPr>
            <a:r>
              <a:rPr lang="es-CO" sz="3000" b="1" dirty="0" smtClean="0"/>
              <a:t>¿</a:t>
            </a:r>
            <a:r>
              <a:rPr lang="es-CO" sz="3000" b="1" dirty="0"/>
              <a:t>Captará Dios su atención antes de ese momento? </a:t>
            </a:r>
            <a:r>
              <a:rPr lang="es-CO" sz="3000" b="1" dirty="0" smtClean="0"/>
              <a:t>¿</a:t>
            </a:r>
            <a:r>
              <a:rPr lang="es-CO" sz="3000" b="1" dirty="0"/>
              <a:t>Nos arrepentiremos de nuestros pecados y nos volveremos a Dios? </a:t>
            </a:r>
            <a:endParaRPr lang="es-CO" sz="3000" b="1" dirty="0" smtClean="0"/>
          </a:p>
          <a:p>
            <a:r>
              <a:rPr lang="es-CO" dirty="0" smtClean="0"/>
              <a:t>Y </a:t>
            </a:r>
            <a:r>
              <a:rPr lang="es-CO" dirty="0"/>
              <a:t>cuando Cristo regrese: ¿hallará fe en la tierra? </a:t>
            </a:r>
            <a:r>
              <a:rPr lang="es-CO" dirty="0" smtClean="0"/>
              <a:t>Es la pregunta que Dios se hace. </a:t>
            </a:r>
            <a:r>
              <a:rPr lang="es-CO" dirty="0" smtClean="0">
                <a:solidFill>
                  <a:srgbClr val="FF0000"/>
                </a:solidFill>
              </a:rPr>
              <a:t>(Lucas </a:t>
            </a:r>
            <a:r>
              <a:rPr lang="es-CO" dirty="0">
                <a:solidFill>
                  <a:srgbClr val="FF0000"/>
                </a:solidFill>
              </a:rPr>
              <a:t>18:8). </a:t>
            </a:r>
            <a:endParaRPr lang="es-CO" dirty="0" smtClean="0">
              <a:solidFill>
                <a:srgbClr val="FF0000"/>
              </a:solidFill>
            </a:endParaRPr>
          </a:p>
          <a:p>
            <a:pPr marL="457200" lvl="1" indent="0">
              <a:buNone/>
            </a:pPr>
            <a:endParaRPr lang="es-CO" dirty="0" smtClean="0"/>
          </a:p>
          <a:p>
            <a:r>
              <a:rPr lang="es-CO" dirty="0" smtClean="0"/>
              <a:t>Como hemos visto claramente, Dios </a:t>
            </a:r>
            <a:r>
              <a:rPr lang="es-CO" dirty="0"/>
              <a:t>primero advierte a las personas antes de enviarles su castigo, y cómo las personas pueden sobrevivir a la futura ira de Dios por la desobediencia, </a:t>
            </a:r>
            <a:r>
              <a:rPr lang="es-CO" dirty="0" smtClean="0"/>
              <a:t>así sucedió antes del diluvio, y de la destrucción de Sodoma y Gomorra. Así está sucediendo hoy. </a:t>
            </a:r>
            <a:endParaRPr lang="es-CO" dirty="0"/>
          </a:p>
        </p:txBody>
      </p:sp>
    </p:spTree>
    <p:extLst>
      <p:ext uri="{BB962C8B-B14F-4D97-AF65-F5344CB8AC3E}">
        <p14:creationId xmlns:p14="http://schemas.microsoft.com/office/powerpoint/2010/main" val="1011415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920336"/>
          </a:xfrm>
        </p:spPr>
        <p:txBody>
          <a:bodyPr>
            <a:normAutofit/>
          </a:bodyPr>
          <a:lstStyle/>
          <a:p>
            <a:pPr algn="ctr"/>
            <a:r>
              <a:rPr lang="es-CO" sz="3600" b="1" i="1" dirty="0" smtClean="0"/>
              <a:t>¿Donde estamos según la profecía?</a:t>
            </a:r>
            <a:endParaRPr lang="es-CO" sz="3600" b="1" i="1" dirty="0"/>
          </a:p>
        </p:txBody>
      </p:sp>
      <p:pic>
        <p:nvPicPr>
          <p:cNvPr id="5" name="Marcador de contenido 4"/>
          <p:cNvPicPr>
            <a:picLocks noGrp="1" noChangeAspect="1"/>
          </p:cNvPicPr>
          <p:nvPr>
            <p:ph idx="1"/>
          </p:nvPr>
        </p:nvPicPr>
        <p:blipFill>
          <a:blip r:embed="rId2"/>
          <a:stretch>
            <a:fillRect/>
          </a:stretch>
        </p:blipFill>
        <p:spPr>
          <a:xfrm>
            <a:off x="145773" y="1590260"/>
            <a:ext cx="3843131" cy="5062331"/>
          </a:xfrm>
          <a:prstGeom prst="rect">
            <a:avLst/>
          </a:prstGeom>
        </p:spPr>
      </p:pic>
      <p:pic>
        <p:nvPicPr>
          <p:cNvPr id="6" name="Imagen 5"/>
          <p:cNvPicPr>
            <a:picLocks noChangeAspect="1"/>
          </p:cNvPicPr>
          <p:nvPr/>
        </p:nvPicPr>
        <p:blipFill>
          <a:blip r:embed="rId3"/>
          <a:stretch>
            <a:fillRect/>
          </a:stretch>
        </p:blipFill>
        <p:spPr>
          <a:xfrm>
            <a:off x="4187687" y="1590260"/>
            <a:ext cx="7805530" cy="4452731"/>
          </a:xfrm>
          <a:prstGeom prst="rect">
            <a:avLst/>
          </a:prstGeom>
        </p:spPr>
      </p:pic>
      <p:sp>
        <p:nvSpPr>
          <p:cNvPr id="7" name="Rectángulo 6"/>
          <p:cNvSpPr/>
          <p:nvPr/>
        </p:nvSpPr>
        <p:spPr>
          <a:xfrm>
            <a:off x="4308930" y="6188765"/>
            <a:ext cx="7563044" cy="523220"/>
          </a:xfrm>
          <a:prstGeom prst="rect">
            <a:avLst/>
          </a:prstGeom>
          <a:solidFill>
            <a:schemeClr val="bg1"/>
          </a:solidFill>
          <a:scene3d>
            <a:camera prst="orthographicFront"/>
            <a:lightRig rig="threePt" dir="t"/>
          </a:scene3d>
          <a:sp3d>
            <a:bevelT prst="slope"/>
          </a:sp3d>
        </p:spPr>
        <p:txBody>
          <a:bodyPr wrap="square">
            <a:spAutoFit/>
          </a:bodyPr>
          <a:lstStyle/>
          <a:p>
            <a:pPr algn="ctr"/>
            <a:r>
              <a:rPr lang="es-CO" sz="2800" b="1" dirty="0"/>
              <a:t>31 más 2000 = 2031. Hoy, 2019- 2031 = 12 años.</a:t>
            </a:r>
          </a:p>
        </p:txBody>
      </p:sp>
      <p:cxnSp>
        <p:nvCxnSpPr>
          <p:cNvPr id="9" name="Conector recto de flecha 8"/>
          <p:cNvCxnSpPr/>
          <p:nvPr/>
        </p:nvCxnSpPr>
        <p:spPr>
          <a:xfrm flipH="1">
            <a:off x="1272209" y="5936974"/>
            <a:ext cx="530087" cy="5035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78880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809" y="344558"/>
            <a:ext cx="11502887" cy="6241772"/>
          </a:xfrm>
          <a:solidFill>
            <a:schemeClr val="bg1"/>
          </a:solidFill>
          <a:scene3d>
            <a:camera prst="orthographicFront"/>
            <a:lightRig rig="threePt" dir="t"/>
          </a:scene3d>
          <a:sp3d>
            <a:bevelT w="139700" h="139700" prst="divot"/>
          </a:sp3d>
        </p:spPr>
        <p:txBody>
          <a:bodyPr>
            <a:normAutofit fontScale="92500" lnSpcReduction="20000"/>
          </a:bodyPr>
          <a:lstStyle/>
          <a:p>
            <a:pPr marL="0" indent="0">
              <a:buNone/>
            </a:pPr>
            <a:r>
              <a:rPr lang="es-CO" dirty="0" smtClean="0"/>
              <a:t>Es sumamente interesante resaltar aquí, que antes de que se cumpla el plazo de los seis mil años, Dios suscitó a alguien, </a:t>
            </a:r>
            <a:r>
              <a:rPr lang="es-CO" b="1" u="sng" dirty="0" smtClean="0"/>
              <a:t>veinticinco años antes</a:t>
            </a:r>
            <a:r>
              <a:rPr lang="es-CO" dirty="0" smtClean="0"/>
              <a:t>, para que investigara el tema de los seis mil años de pecado, y diera la voz de alarma. De los cuales hoy ya se han cumplido 13 años.</a:t>
            </a:r>
          </a:p>
          <a:p>
            <a:pPr marL="0" indent="0">
              <a:buNone/>
            </a:pPr>
            <a:endParaRPr lang="es-CO" dirty="0"/>
          </a:p>
          <a:p>
            <a:pPr marL="457200" lvl="1" indent="0">
              <a:buNone/>
            </a:pPr>
            <a:r>
              <a:rPr lang="es-CO" sz="2600" dirty="0" smtClean="0"/>
              <a:t>Más o menos, el mismo periodo de tiempo, con la profecía de los 2300 días/años.  CS. P 370.p2 comentando la profecía de: </a:t>
            </a:r>
            <a:r>
              <a:rPr lang="es-CO" sz="2600" dirty="0"/>
              <a:t>“</a:t>
            </a:r>
            <a:r>
              <a:rPr lang="es-CO" sz="2600" dirty="0" smtClean="0">
                <a:solidFill>
                  <a:srgbClr val="FF0000"/>
                </a:solidFill>
              </a:rPr>
              <a:t>Amos.3:7</a:t>
            </a:r>
            <a:r>
              <a:rPr lang="es-CO" sz="2600" dirty="0" smtClean="0"/>
              <a:t>: “</a:t>
            </a:r>
            <a:r>
              <a:rPr lang="es-CO" sz="2600" i="1" dirty="0" smtClean="0"/>
              <a:t>Porque </a:t>
            </a:r>
            <a:r>
              <a:rPr lang="es-CO" sz="2600" i="1" dirty="0"/>
              <a:t>no hará nada el Señor DIOS, sin que revele su secreto a sus siervos los </a:t>
            </a:r>
            <a:r>
              <a:rPr lang="es-CO" sz="2600" i="1" dirty="0" smtClean="0"/>
              <a:t>profetas</a:t>
            </a:r>
            <a:r>
              <a:rPr lang="es-CO" sz="2600" dirty="0" smtClean="0"/>
              <a:t>”. “Así que los que escudriñan la Palabra de Dios pueden confiar que encontrarán indicado con claridad en las Escrituras el acontecimientos más estupendo que debe realizarse en la historia de la humanidad”. </a:t>
            </a:r>
            <a:r>
              <a:rPr lang="es-CO" sz="2600" u="sng" dirty="0" smtClean="0"/>
              <a:t>Se refiere a la segunda venida de Cristo</a:t>
            </a:r>
            <a:r>
              <a:rPr lang="es-CO" sz="2600" dirty="0" smtClean="0"/>
              <a:t>.</a:t>
            </a:r>
          </a:p>
          <a:p>
            <a:pPr marL="457200" lvl="1" indent="0">
              <a:buNone/>
            </a:pPr>
            <a:r>
              <a:rPr lang="es-CO" sz="2600" dirty="0" smtClean="0"/>
              <a:t>P.376/77. “Había dedicado- Miller- dos años al estudio de la Biblia, cuando en 1818, llegó a tener la solemne convicción de que unos </a:t>
            </a:r>
            <a:r>
              <a:rPr lang="es-CO" sz="2600" b="1" u="sng" dirty="0" smtClean="0"/>
              <a:t>veinticinco años </a:t>
            </a:r>
            <a:r>
              <a:rPr lang="es-CO" sz="2600" dirty="0" smtClean="0"/>
              <a:t>después aparecería Cristo para redimir a su pueblo”. </a:t>
            </a:r>
          </a:p>
          <a:p>
            <a:pPr marL="0" indent="0">
              <a:buNone/>
            </a:pPr>
            <a:endParaRPr lang="es-CO" dirty="0" smtClean="0"/>
          </a:p>
          <a:p>
            <a:pPr marL="0" indent="0">
              <a:buNone/>
            </a:pPr>
            <a:r>
              <a:rPr lang="es-CO" dirty="0" smtClean="0"/>
              <a:t>Nota: La segunda Venida de Cristo no sucedió en 1844, debido a que la profecía de </a:t>
            </a:r>
            <a:r>
              <a:rPr lang="es-CO" dirty="0" smtClean="0">
                <a:solidFill>
                  <a:srgbClr val="FF0000"/>
                </a:solidFill>
              </a:rPr>
              <a:t>(Dan.7:13,14), </a:t>
            </a:r>
            <a:r>
              <a:rPr lang="es-CO" dirty="0" smtClean="0"/>
              <a:t>no se refería a ese evento, sino al hecho de que se iniciaría en el cielo la purificación del Santuario, anunciada en </a:t>
            </a:r>
            <a:r>
              <a:rPr lang="es-CO" dirty="0" smtClean="0">
                <a:solidFill>
                  <a:srgbClr val="FF0000"/>
                </a:solidFill>
              </a:rPr>
              <a:t>(Dan.8:14). </a:t>
            </a:r>
            <a:r>
              <a:rPr lang="es-CO" dirty="0" smtClean="0"/>
              <a:t>Pero en este caso, los 6000 años de pecado, no hay ninguna equivocación, ya que es mencionado siete veces en el Conflicto de los Siglos. Y como usted bien lo sabe, el número siete, significa, “completo”, “perfecto”, “pleno”.</a:t>
            </a:r>
            <a:endParaRPr lang="es-CO" dirty="0"/>
          </a:p>
        </p:txBody>
      </p:sp>
    </p:spTree>
    <p:extLst>
      <p:ext uri="{BB962C8B-B14F-4D97-AF65-F5344CB8AC3E}">
        <p14:creationId xmlns:p14="http://schemas.microsoft.com/office/powerpoint/2010/main" val="16453236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25287" y="172278"/>
            <a:ext cx="11675165" cy="6414052"/>
          </a:xfrm>
          <a:solidFill>
            <a:schemeClr val="bg1"/>
          </a:solidFill>
          <a:scene3d>
            <a:camera prst="orthographicFront"/>
            <a:lightRig rig="threePt" dir="t"/>
          </a:scene3d>
          <a:sp3d>
            <a:bevelT w="165100" prst="coolSlant"/>
          </a:sp3d>
        </p:spPr>
        <p:txBody>
          <a:bodyPr>
            <a:normAutofit fontScale="92500" lnSpcReduction="20000"/>
          </a:bodyPr>
          <a:lstStyle/>
          <a:p>
            <a:pPr marL="0" indent="0">
              <a:buNone/>
            </a:pPr>
            <a:r>
              <a:rPr lang="es-CO" dirty="0" smtClean="0"/>
              <a:t>Miremos como se está cumpliendo la Palabra de Dios, frente a nosotros, Versión Bíblica de 1569, sobre </a:t>
            </a:r>
            <a:r>
              <a:rPr lang="es-CO" dirty="0">
                <a:solidFill>
                  <a:srgbClr val="FF0000"/>
                </a:solidFill>
              </a:rPr>
              <a:t>Romanos </a:t>
            </a:r>
            <a:r>
              <a:rPr lang="es-CO" dirty="0" smtClean="0">
                <a:solidFill>
                  <a:srgbClr val="FF0000"/>
                </a:solidFill>
              </a:rPr>
              <a:t>1:22-32.</a:t>
            </a:r>
          </a:p>
          <a:p>
            <a:pPr marL="457200" lvl="1" indent="0">
              <a:buNone/>
            </a:pPr>
            <a:r>
              <a:rPr lang="es-CO" dirty="0" smtClean="0"/>
              <a:t>“Diciéndose </a:t>
            </a:r>
            <a:r>
              <a:rPr lang="es-CO" dirty="0"/>
              <a:t>ser sabios, se hicieron fatuos, </a:t>
            </a:r>
            <a:r>
              <a:rPr lang="es-CO" dirty="0" smtClean="0"/>
              <a:t>23 </a:t>
            </a:r>
            <a:r>
              <a:rPr lang="es-CO" dirty="0"/>
              <a:t>y trocaron la gloria del Dios incorruptible en semejanza de imagen de hombre corruptible, y de aves, y de animales de cuatro pies, y de serpientes. </a:t>
            </a:r>
            <a:r>
              <a:rPr lang="es-CO" dirty="0" smtClean="0"/>
              <a:t>24 </a:t>
            </a:r>
            <a:r>
              <a:rPr lang="es-CO" dirty="0"/>
              <a:t>Por lo cual también Dios los entregó a las concupiscencias de sus corazones para inmundicia, para que contaminasen sus cuerpos entre sí [mismos] ; </a:t>
            </a:r>
            <a:r>
              <a:rPr lang="es-CO" dirty="0" smtClean="0"/>
              <a:t>25 </a:t>
            </a:r>
            <a:r>
              <a:rPr lang="es-CO" dirty="0"/>
              <a:t>los cuales mudaron la verdad de Dios en mentira, honrando y sirviendo a las criaturas antes que al Creador, el cual es bendito por los siglos. Amén. </a:t>
            </a:r>
          </a:p>
          <a:p>
            <a:pPr marL="457200" lvl="1" indent="0">
              <a:buNone/>
            </a:pPr>
            <a:r>
              <a:rPr lang="es-CO" dirty="0"/>
              <a:t>26 Por lo cual Dios los entregó a afectos vergonzosos; pues aun sus mujeres mudaron el natural uso en el uso que es contra naturaleza; </a:t>
            </a:r>
            <a:r>
              <a:rPr lang="es-CO" dirty="0" smtClean="0"/>
              <a:t>27 </a:t>
            </a:r>
            <a:r>
              <a:rPr lang="es-CO" dirty="0"/>
              <a:t>y del mismo modo también los machos, dejando el uso natural de las hembras, se encendieron en sus concupiscencias los unos con los otros, cometiendo cosas nefandas machos con machos, y recibiendo en sí mismos la recompensa que provino de su error. </a:t>
            </a:r>
          </a:p>
          <a:p>
            <a:pPr marL="457200" lvl="1" indent="0">
              <a:buNone/>
            </a:pPr>
            <a:r>
              <a:rPr lang="es-CO" dirty="0"/>
              <a:t>28 Y como a ellos no les pareció tener a Dios en cuenta, Dios los entregó a perverso entendimiento, para que hicieran lo que no conviene, </a:t>
            </a:r>
            <a:r>
              <a:rPr lang="es-CO" dirty="0" smtClean="0"/>
              <a:t>29 </a:t>
            </a:r>
            <a:r>
              <a:rPr lang="es-CO" dirty="0"/>
              <a:t>atestados de toda iniquidad, de fornicación, de malicia, de avaricia, de maldad, llenos de envidia, de homicidios, de contiendas, de engaños, de malignidades, </a:t>
            </a:r>
            <a:r>
              <a:rPr lang="es-CO" dirty="0" smtClean="0"/>
              <a:t>30 </a:t>
            </a:r>
            <a:r>
              <a:rPr lang="es-CO" dirty="0"/>
              <a:t>murmuradores, detractores, aborrecedores de Dios, injuriosos, soberbios, altivos, inventores de males, desobedientes a [los] padres, </a:t>
            </a:r>
            <a:r>
              <a:rPr lang="es-CO" dirty="0" smtClean="0"/>
              <a:t>31 </a:t>
            </a:r>
            <a:r>
              <a:rPr lang="es-CO" dirty="0"/>
              <a:t>necios, desleales, sin afecto natural, implacables, sin misericordia; </a:t>
            </a:r>
            <a:r>
              <a:rPr lang="es-CO" dirty="0" smtClean="0"/>
              <a:t>32 </a:t>
            </a:r>
            <a:r>
              <a:rPr lang="es-CO" dirty="0"/>
              <a:t>que habiendo entendido la justicia de Dios, no entendieron que los que hacen tales cosas son dignos de muerte; no sólo los que las hacen, más aún los que consienten a los que las hacen.</a:t>
            </a:r>
            <a:r>
              <a:rPr lang="es-CO" dirty="0" smtClean="0"/>
              <a:t> </a:t>
            </a:r>
          </a:p>
          <a:p>
            <a:pPr marL="0" indent="0">
              <a:buNone/>
            </a:pPr>
            <a:r>
              <a:rPr lang="es-CO" dirty="0" smtClean="0"/>
              <a:t>En este rango de complacencia, están los senadores que editan las leyes, autorizando el matrimonio entre homosexuales y lesbianas, tal como lo anunció Cristo, que sucedería, como una señal de su segunda venida. </a:t>
            </a:r>
            <a:endParaRPr lang="es-CO" dirty="0"/>
          </a:p>
        </p:txBody>
      </p:sp>
    </p:spTree>
    <p:extLst>
      <p:ext uri="{BB962C8B-B14F-4D97-AF65-F5344CB8AC3E}">
        <p14:creationId xmlns:p14="http://schemas.microsoft.com/office/powerpoint/2010/main" val="198674498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5043" y="357809"/>
            <a:ext cx="11648661" cy="6135756"/>
          </a:xfrm>
          <a:solidFill>
            <a:schemeClr val="bg1"/>
          </a:solidFill>
          <a:scene3d>
            <a:camera prst="orthographicFront"/>
            <a:lightRig rig="threePt" dir="t"/>
          </a:scene3d>
          <a:sp3d>
            <a:bevelT w="152400" h="50800" prst="softRound"/>
          </a:sp3d>
        </p:spPr>
        <p:txBody>
          <a:bodyPr>
            <a:normAutofit lnSpcReduction="10000"/>
          </a:bodyPr>
          <a:lstStyle/>
          <a:p>
            <a:r>
              <a:rPr lang="es-CO" dirty="0" smtClean="0"/>
              <a:t>Volverán a repetirse </a:t>
            </a:r>
            <a:r>
              <a:rPr lang="es-CO" dirty="0"/>
              <a:t>los días de Sodoma y Gomorra donde la homosexualidad será mundialmente </a:t>
            </a:r>
            <a:r>
              <a:rPr lang="es-CO" dirty="0" smtClean="0"/>
              <a:t>aceptada. </a:t>
            </a:r>
            <a:endParaRPr lang="es-CO" dirty="0"/>
          </a:p>
          <a:p>
            <a:pPr marL="457200" lvl="1" indent="0">
              <a:buNone/>
            </a:pPr>
            <a:endParaRPr lang="es-CO" dirty="0"/>
          </a:p>
          <a:p>
            <a:pPr marL="457200" lvl="1" indent="0">
              <a:buNone/>
            </a:pPr>
            <a:r>
              <a:rPr lang="es-CO" sz="2800" dirty="0" smtClean="0">
                <a:solidFill>
                  <a:srgbClr val="FF0000"/>
                </a:solidFill>
              </a:rPr>
              <a:t>Lucas </a:t>
            </a:r>
            <a:r>
              <a:rPr lang="es-CO" sz="2800" dirty="0">
                <a:solidFill>
                  <a:srgbClr val="FF0000"/>
                </a:solidFill>
              </a:rPr>
              <a:t>17</a:t>
            </a:r>
            <a:r>
              <a:rPr lang="es-CO" sz="2800" dirty="0" smtClean="0">
                <a:solidFill>
                  <a:srgbClr val="FF0000"/>
                </a:solidFill>
              </a:rPr>
              <a:t>: 26-32</a:t>
            </a:r>
            <a:r>
              <a:rPr lang="es-CO" sz="2800" dirty="0" smtClean="0"/>
              <a:t>. "</a:t>
            </a:r>
            <a:r>
              <a:rPr lang="es-CO" sz="2800" i="1" dirty="0" smtClean="0"/>
              <a:t>Y </a:t>
            </a:r>
            <a:r>
              <a:rPr lang="es-CO" sz="2800" i="1" dirty="0"/>
              <a:t>como fue en los días de Noé, así también será en los días del Hijo del hombre. </a:t>
            </a:r>
            <a:r>
              <a:rPr lang="es-CO" sz="2800" i="1" dirty="0" smtClean="0"/>
              <a:t>27 </a:t>
            </a:r>
            <a:r>
              <a:rPr lang="es-CO" sz="2800" i="1" dirty="0"/>
              <a:t>Comían, bebían, [maridos] tomaban mujeres, y mujeres maridos, hasta el día que entró Noé en el arca; y vino el diluvio, y destruyó a todos. </a:t>
            </a:r>
          </a:p>
          <a:p>
            <a:pPr marL="457200" lvl="1" indent="0">
              <a:buNone/>
            </a:pPr>
            <a:endParaRPr lang="es-CO" sz="2800" i="1" dirty="0" smtClean="0"/>
          </a:p>
          <a:p>
            <a:pPr marL="457200" lvl="1" indent="0">
              <a:buNone/>
            </a:pPr>
            <a:r>
              <a:rPr lang="es-CO" sz="2800" i="1" dirty="0" smtClean="0"/>
              <a:t>28 </a:t>
            </a:r>
            <a:r>
              <a:rPr lang="es-CO" sz="2800" i="1" dirty="0"/>
              <a:t>Asimismo también como fue en los días de Lot; comían, bebían, compraban, vendían, plantaban, edificaban; </a:t>
            </a:r>
            <a:r>
              <a:rPr lang="es-CO" sz="2800" i="1" dirty="0" smtClean="0"/>
              <a:t>29 </a:t>
            </a:r>
            <a:r>
              <a:rPr lang="es-CO" sz="2800" i="1" dirty="0"/>
              <a:t>mas el día que Lot salió de Sodoma, llovió del cielo fuego y azufre, y destruyó a todos. </a:t>
            </a:r>
          </a:p>
          <a:p>
            <a:pPr marL="457200" lvl="1" indent="0">
              <a:buNone/>
            </a:pPr>
            <a:endParaRPr lang="es-CO" sz="2800" i="1" dirty="0" smtClean="0"/>
          </a:p>
          <a:p>
            <a:pPr marL="457200" lvl="1" indent="0">
              <a:buNone/>
            </a:pPr>
            <a:r>
              <a:rPr lang="es-CO" sz="2800" i="1" dirty="0" smtClean="0"/>
              <a:t>30 </a:t>
            </a:r>
            <a:r>
              <a:rPr lang="es-CO" sz="2800" i="1" dirty="0"/>
              <a:t>Como esto será el día que el Hijo del hombre se manifestará. </a:t>
            </a:r>
            <a:r>
              <a:rPr lang="es-CO" sz="2800" i="1" dirty="0" smtClean="0"/>
              <a:t>31 </a:t>
            </a:r>
            <a:r>
              <a:rPr lang="es-CO" sz="2800" i="1" dirty="0"/>
              <a:t>En aquel día, el que estuviere en el terrado, y sus alhajas en casa, no descienda a tomarlas; y el que en el campo, asimismo no vuelva atrás. </a:t>
            </a:r>
            <a:r>
              <a:rPr lang="es-CO" sz="2800" i="1" dirty="0" smtClean="0"/>
              <a:t>32 </a:t>
            </a:r>
            <a:r>
              <a:rPr lang="es-CO" sz="2800" i="1" dirty="0"/>
              <a:t>Acordaos de la mujer de Lot. Asimismo como sucedió en los días de </a:t>
            </a:r>
            <a:r>
              <a:rPr lang="es-CO" sz="2800" i="1" dirty="0" smtClean="0"/>
              <a:t>Lot</a:t>
            </a:r>
            <a:r>
              <a:rPr lang="es-CO" sz="2800" dirty="0" smtClean="0"/>
              <a:t>”</a:t>
            </a:r>
            <a:endParaRPr lang="es-CO" dirty="0"/>
          </a:p>
          <a:p>
            <a:endParaRPr lang="es-CO" dirty="0"/>
          </a:p>
          <a:p>
            <a:endParaRPr lang="es-CO" dirty="0"/>
          </a:p>
        </p:txBody>
      </p:sp>
    </p:spTree>
    <p:extLst>
      <p:ext uri="{BB962C8B-B14F-4D97-AF65-F5344CB8AC3E}">
        <p14:creationId xmlns:p14="http://schemas.microsoft.com/office/powerpoint/2010/main" val="28060506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501042"/>
            <a:ext cx="9144000" cy="787432"/>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90000"/>
          </a:bodyPr>
          <a:lstStyle/>
          <a:p>
            <a:r>
              <a:rPr lang="es-CO" sz="2800" b="1" i="1" dirty="0" smtClean="0">
                <a:effectLst>
                  <a:outerShdw blurRad="38100" dist="38100" dir="2700000" algn="tl">
                    <a:srgbClr val="000000">
                      <a:alpha val="43137"/>
                    </a:srgbClr>
                  </a:outerShdw>
                </a:effectLst>
              </a:rPr>
              <a:t>LA VENIDA DEL HIJO DEL HOMBRE</a:t>
            </a:r>
            <a:br>
              <a:rPr lang="es-CO" sz="2800" b="1" i="1" dirty="0" smtClean="0">
                <a:effectLst>
                  <a:outerShdw blurRad="38100" dist="38100" dir="2700000" algn="tl">
                    <a:srgbClr val="000000">
                      <a:alpha val="43137"/>
                    </a:srgbClr>
                  </a:outerShdw>
                </a:effectLst>
              </a:rPr>
            </a:br>
            <a:r>
              <a:rPr lang="es-CO" sz="2800" b="1" i="1" dirty="0" smtClean="0">
                <a:effectLst>
                  <a:outerShdw blurRad="38100" dist="38100" dir="2700000" algn="tl">
                    <a:srgbClr val="000000">
                      <a:alpha val="43137"/>
                    </a:srgbClr>
                  </a:outerShdw>
                </a:effectLst>
              </a:rPr>
              <a:t> SERA COMO EN LOS DÍAS DE SODOMA </a:t>
            </a:r>
            <a:endParaRPr lang="es-CO" sz="2800" b="1" i="1" dirty="0">
              <a:effectLst>
                <a:outerShdw blurRad="38100" dist="38100" dir="2700000" algn="tl">
                  <a:srgbClr val="000000">
                    <a:alpha val="43137"/>
                  </a:srgbClr>
                </a:outerShdw>
              </a:effectLst>
            </a:endParaRPr>
          </a:p>
        </p:txBody>
      </p:sp>
      <p:pic>
        <p:nvPicPr>
          <p:cNvPr id="4" name="Imagen 3"/>
          <p:cNvPicPr>
            <a:picLocks noChangeAspect="1"/>
          </p:cNvPicPr>
          <p:nvPr/>
        </p:nvPicPr>
        <p:blipFill>
          <a:blip r:embed="rId2"/>
          <a:stretch>
            <a:fillRect/>
          </a:stretch>
        </p:blipFill>
        <p:spPr>
          <a:xfrm>
            <a:off x="1524000" y="1439355"/>
            <a:ext cx="4641273" cy="3631409"/>
          </a:xfrm>
          <a:prstGeom prst="rect">
            <a:avLst/>
          </a:prstGeom>
        </p:spPr>
      </p:pic>
      <p:sp>
        <p:nvSpPr>
          <p:cNvPr id="3" name="Rectángulo 2"/>
          <p:cNvSpPr/>
          <p:nvPr/>
        </p:nvSpPr>
        <p:spPr>
          <a:xfrm>
            <a:off x="1233055" y="5221645"/>
            <a:ext cx="9698181" cy="1384995"/>
          </a:xfrm>
          <a:prstGeom prst="rect">
            <a:avLst/>
          </a:prstGeom>
          <a:effectLst>
            <a:glow rad="228600">
              <a:srgbClr val="FF0000">
                <a:alpha val="40000"/>
              </a:srgbClr>
            </a:glow>
          </a:effectLst>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1" i="0" u="none" strike="noStrike" kern="1200" cap="none" spc="0" normalizeH="0" baseline="0" noProof="0" dirty="0">
                <a:ln>
                  <a:noFill/>
                </a:ln>
                <a:solidFill>
                  <a:prstClr val="black"/>
                </a:solidFill>
                <a:effectLst/>
                <a:uLnTx/>
                <a:uFillTx/>
                <a:latin typeface="Calibri" panose="020F0502020204030204"/>
                <a:ea typeface="+mn-ea"/>
                <a:cs typeface="+mn-cs"/>
              </a:rPr>
              <a:t>Se </a:t>
            </a:r>
            <a:r>
              <a:rPr kumimoji="0" lang="es-CO" sz="2800" b="1" i="0" u="none" strike="noStrike" kern="1200" cap="none" spc="0" normalizeH="0" baseline="0" noProof="0" dirty="0" smtClean="0">
                <a:ln>
                  <a:noFill/>
                </a:ln>
                <a:solidFill>
                  <a:prstClr val="black"/>
                </a:solidFill>
                <a:effectLst/>
                <a:uLnTx/>
                <a:uFillTx/>
                <a:latin typeface="Calibri" panose="020F0502020204030204"/>
                <a:ea typeface="+mn-ea"/>
                <a:cs typeface="+mn-cs"/>
              </a:rPr>
              <a:t>casan hombre con hombre y mujer con mujer, y eso en </a:t>
            </a:r>
            <a:r>
              <a:rPr kumimoji="0" lang="es-CO" sz="2800" b="1" i="0" u="none" strike="noStrike" kern="1200" cap="none" spc="0" normalizeH="0" baseline="0" noProof="0" dirty="0">
                <a:ln>
                  <a:noFill/>
                </a:ln>
                <a:solidFill>
                  <a:prstClr val="black"/>
                </a:solidFill>
                <a:effectLst/>
                <a:uLnTx/>
                <a:uFillTx/>
                <a:latin typeface="Calibri" panose="020F0502020204030204"/>
                <a:ea typeface="+mn-ea"/>
                <a:cs typeface="+mn-cs"/>
              </a:rPr>
              <a:t>las </a:t>
            </a:r>
            <a:r>
              <a:rPr kumimoji="0" lang="es-CO" sz="2800" b="1" i="0" u="none" strike="noStrike" kern="1200" cap="none" spc="0" normalizeH="0" baseline="0" noProof="0" dirty="0" smtClean="0">
                <a:ln>
                  <a:noFill/>
                </a:ln>
                <a:solidFill>
                  <a:prstClr val="black"/>
                </a:solidFill>
                <a:effectLst/>
                <a:uLnTx/>
                <a:uFillTx/>
                <a:latin typeface="Calibri" panose="020F0502020204030204"/>
                <a:ea typeface="+mn-ea"/>
                <a:cs typeface="+mn-cs"/>
              </a:rPr>
              <a:t>mismas iglesias </a:t>
            </a:r>
            <a:r>
              <a:rPr kumimoji="0" lang="es-CO" sz="2800" b="1" i="0" u="none" strike="noStrike" kern="1200" cap="none" spc="0" normalizeH="0" baseline="0" noProof="0" dirty="0">
                <a:ln>
                  <a:noFill/>
                </a:ln>
                <a:solidFill>
                  <a:prstClr val="black"/>
                </a:solidFill>
                <a:effectLst/>
                <a:uLnTx/>
                <a:uFillTx/>
                <a:latin typeface="Calibri" panose="020F0502020204030204"/>
                <a:ea typeface="+mn-ea"/>
                <a:cs typeface="+mn-cs"/>
              </a:rPr>
              <a:t>llamadas “cristianas”, con la aprobación de sus lideres, cosa que Dios aborrece.</a:t>
            </a:r>
          </a:p>
        </p:txBody>
      </p:sp>
      <p:pic>
        <p:nvPicPr>
          <p:cNvPr id="6" name="Imagen 5"/>
          <p:cNvPicPr>
            <a:picLocks noChangeAspect="1"/>
          </p:cNvPicPr>
          <p:nvPr/>
        </p:nvPicPr>
        <p:blipFill>
          <a:blip r:embed="rId3"/>
          <a:stretch>
            <a:fillRect/>
          </a:stretch>
        </p:blipFill>
        <p:spPr>
          <a:xfrm>
            <a:off x="6317672" y="1439354"/>
            <a:ext cx="4350328" cy="3631409"/>
          </a:xfrm>
          <a:prstGeom prst="rect">
            <a:avLst/>
          </a:prstGeom>
        </p:spPr>
      </p:pic>
    </p:spTree>
    <p:extLst>
      <p:ext uri="{BB962C8B-B14F-4D97-AF65-F5344CB8AC3E}">
        <p14:creationId xmlns:p14="http://schemas.microsoft.com/office/powerpoint/2010/main" val="9131174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10515600" cy="787814"/>
          </a:xfrm>
        </p:spPr>
        <p:txBody>
          <a:bodyPr>
            <a:normAutofit/>
          </a:bodyPr>
          <a:lstStyle/>
          <a:p>
            <a:r>
              <a:rPr lang="es-CO" sz="4800" b="1" i="1" dirty="0" smtClean="0"/>
              <a:t>Conclusión. </a:t>
            </a:r>
            <a:endParaRPr lang="es-CO" sz="4800" b="1" i="1" dirty="0"/>
          </a:p>
        </p:txBody>
      </p:sp>
      <p:sp>
        <p:nvSpPr>
          <p:cNvPr id="3" name="Marcador de contenido 2"/>
          <p:cNvSpPr>
            <a:spLocks noGrp="1"/>
          </p:cNvSpPr>
          <p:nvPr>
            <p:ph idx="1"/>
          </p:nvPr>
        </p:nvSpPr>
        <p:spPr>
          <a:xfrm>
            <a:off x="212035" y="1417984"/>
            <a:ext cx="11754677" cy="5155094"/>
          </a:xfrm>
          <a:solidFill>
            <a:schemeClr val="bg1"/>
          </a:solidFill>
          <a:scene3d>
            <a:camera prst="orthographicFront"/>
            <a:lightRig rig="threePt" dir="t"/>
          </a:scene3d>
          <a:sp3d>
            <a:bevelT prst="convex"/>
          </a:sp3d>
        </p:spPr>
        <p:txBody>
          <a:bodyPr>
            <a:normAutofit fontScale="92500" lnSpcReduction="20000"/>
          </a:bodyPr>
          <a:lstStyle/>
          <a:p>
            <a:pPr marL="0" indent="0">
              <a:buNone/>
            </a:pPr>
            <a:r>
              <a:rPr lang="es-CO" dirty="0" smtClean="0"/>
              <a:t>Dado la urgencia del tiempo en que estamos viviendo, Jesús dice “</a:t>
            </a:r>
            <a:r>
              <a:rPr lang="es-CO" i="1" dirty="0" smtClean="0"/>
              <a:t>Sígueme</a:t>
            </a:r>
            <a:r>
              <a:rPr lang="es-CO" i="1" dirty="0"/>
              <a:t>. Y él dijo: Señor, déjame que primero vaya y entierre a mi padre. </a:t>
            </a:r>
            <a:r>
              <a:rPr lang="es-CO" i="1" dirty="0" smtClean="0"/>
              <a:t>60 </a:t>
            </a:r>
            <a:r>
              <a:rPr lang="es-CO" i="1" dirty="0"/>
              <a:t>Y Jesús le dijo: Deja que los muertos entierren a sus muertos; y tú, ve, [y] anuncia el Reino de </a:t>
            </a:r>
            <a:r>
              <a:rPr lang="es-CO" i="1" dirty="0" smtClean="0"/>
              <a:t>Dios</a:t>
            </a:r>
            <a:r>
              <a:rPr lang="es-CO" dirty="0" smtClean="0"/>
              <a:t>”. </a:t>
            </a:r>
            <a:r>
              <a:rPr lang="es-CO" dirty="0" smtClean="0">
                <a:solidFill>
                  <a:srgbClr val="FF0000"/>
                </a:solidFill>
              </a:rPr>
              <a:t>(Luc.9:59, 60).</a:t>
            </a:r>
          </a:p>
          <a:p>
            <a:r>
              <a:rPr lang="es-CO" dirty="0" smtClean="0"/>
              <a:t>Deja </a:t>
            </a:r>
            <a:r>
              <a:rPr lang="es-CO" dirty="0"/>
              <a:t>que los muertos entierren a sus </a:t>
            </a:r>
            <a:r>
              <a:rPr lang="es-CO" dirty="0" smtClean="0"/>
              <a:t>muertos. Muchos estando vivos, </a:t>
            </a:r>
            <a:r>
              <a:rPr lang="es-CO" dirty="0"/>
              <a:t>están </a:t>
            </a:r>
            <a:r>
              <a:rPr lang="es-CO" dirty="0" smtClean="0"/>
              <a:t>muertos, porque no tiene a Cristo en su corazón. </a:t>
            </a:r>
            <a:endParaRPr lang="es-CO" dirty="0"/>
          </a:p>
          <a:p>
            <a:r>
              <a:rPr lang="es-CO" dirty="0" smtClean="0"/>
              <a:t>Lo más importante en la vida es tener a Cristo en el corazón, “</a:t>
            </a:r>
            <a:r>
              <a:rPr lang="es-CO" i="1" dirty="0" smtClean="0"/>
              <a:t>El </a:t>
            </a:r>
            <a:r>
              <a:rPr lang="es-CO" i="1" dirty="0"/>
              <a:t>que cree en el Hijo tiene vida eterna; pero el que no obedece al Hijo no verá la vida, sino que la ira de Dios permanece sobre </a:t>
            </a:r>
            <a:r>
              <a:rPr lang="es-CO" i="1" dirty="0" smtClean="0"/>
              <a:t>él</a:t>
            </a:r>
            <a:r>
              <a:rPr lang="es-CO" dirty="0" smtClean="0"/>
              <a:t>”. </a:t>
            </a:r>
            <a:r>
              <a:rPr lang="es-CO" dirty="0">
                <a:solidFill>
                  <a:srgbClr val="FF0000"/>
                </a:solidFill>
              </a:rPr>
              <a:t>Juan 5:24</a:t>
            </a:r>
            <a:r>
              <a:rPr lang="es-CO" dirty="0" smtClean="0">
                <a:solidFill>
                  <a:srgbClr val="FF0000"/>
                </a:solidFill>
              </a:rPr>
              <a:t>. </a:t>
            </a:r>
          </a:p>
          <a:p>
            <a:endParaRPr lang="es-CO" b="1" dirty="0">
              <a:solidFill>
                <a:srgbClr val="FF0000"/>
              </a:solidFill>
            </a:endParaRPr>
          </a:p>
          <a:p>
            <a:r>
              <a:rPr lang="es-CO" b="1" dirty="0" smtClean="0"/>
              <a:t>Si tu tienes a Cristo, lo tienes todo, pero si no tienes a Cristo, no tienes nada. </a:t>
            </a:r>
          </a:p>
          <a:p>
            <a:pPr marL="0" indent="0">
              <a:buNone/>
            </a:pPr>
            <a:endParaRPr lang="es-CO" sz="3200" b="1" i="1" dirty="0" smtClean="0"/>
          </a:p>
          <a:p>
            <a:pPr marL="0" indent="0">
              <a:buNone/>
            </a:pPr>
            <a:r>
              <a:rPr lang="es-CO" sz="3200" b="1" i="1" dirty="0" smtClean="0"/>
              <a:t>Amado hermano y amigo, en el Nombre de Cristo te pido, que le entregues completamente tu vida a Él, Cristo te ama, y pronto regresará por ti. </a:t>
            </a:r>
            <a:endParaRPr lang="es-CO" sz="3200" b="1" i="1" dirty="0"/>
          </a:p>
          <a:p>
            <a:endParaRPr lang="es-CO" sz="3200" b="1" i="1" dirty="0"/>
          </a:p>
        </p:txBody>
      </p:sp>
    </p:spTree>
    <p:extLst>
      <p:ext uri="{BB962C8B-B14F-4D97-AF65-F5344CB8AC3E}">
        <p14:creationId xmlns:p14="http://schemas.microsoft.com/office/powerpoint/2010/main" val="546739183"/>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1590</TotalTime>
  <Words>4495</Words>
  <Application>Microsoft Office PowerPoint</Application>
  <PresentationFormat>Panorámica</PresentationFormat>
  <Paragraphs>141</Paragraphs>
  <Slides>30</Slides>
  <Notes>1</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30</vt:i4>
      </vt:variant>
    </vt:vector>
  </HeadingPairs>
  <TitlesOfParts>
    <vt:vector size="35" baseType="lpstr">
      <vt:lpstr>Arial</vt:lpstr>
      <vt:lpstr>Bell MT</vt:lpstr>
      <vt:lpstr>Calibri</vt:lpstr>
      <vt:lpstr>Calibri Light</vt:lpstr>
      <vt:lpstr>Tema de Office</vt:lpstr>
      <vt:lpstr>SERA COMO EN LOS DÍAS DE SODOMA </vt:lpstr>
      <vt:lpstr>Presentación de PowerPoint</vt:lpstr>
      <vt:lpstr>Presentación de PowerPoint</vt:lpstr>
      <vt:lpstr>Será como en los días de Noé Dijo Jesús:</vt:lpstr>
      <vt:lpstr>Presentación de PowerPoint</vt:lpstr>
      <vt:lpstr>Presentación de PowerPoint</vt:lpstr>
      <vt:lpstr>Presentación de PowerPoint</vt:lpstr>
      <vt:lpstr>Presentación de PowerPoint</vt:lpstr>
      <vt:lpstr>No te parece que según la Biblia, el hombre de hoy es el mismo, del que se describe allí? </vt:lpstr>
      <vt:lpstr>Presentación de PowerPoint</vt:lpstr>
      <vt:lpstr>Presentación de PowerPoint</vt:lpstr>
      <vt:lpstr>Presentación de PowerPoint</vt:lpstr>
      <vt:lpstr>Presentación de PowerPoint</vt:lpstr>
      <vt:lpstr>Presentación de PowerPoint</vt:lpstr>
      <vt:lpstr>Presentación de PowerPoint</vt:lpstr>
      <vt:lpstr>A Dios le dolió en su corazón, la destrucción de los hombres, Dios es amor, pero esta era una decisión, que ellos mismos habían tomado; separarse de Él. Dios en su juicio, simplemente lo que hace es complacernos. </vt:lpstr>
      <vt:lpstr>Presentación de PowerPoint</vt:lpstr>
      <vt:lpstr>Presentación de PowerPoint</vt:lpstr>
      <vt:lpstr>El propósito de Dios al crearnos, es que demos fruto para Él</vt:lpstr>
      <vt:lpstr>Presentación de PowerPoint</vt:lpstr>
      <vt:lpstr>Presentación de PowerPoint</vt:lpstr>
      <vt:lpstr>Presentación de PowerPoint</vt:lpstr>
      <vt:lpstr>Presentación de PowerPoint</vt:lpstr>
      <vt:lpstr>Presentación de PowerPoint</vt:lpstr>
      <vt:lpstr>¿Donde estamos según la profecía?</vt:lpstr>
      <vt:lpstr>Presentación de PowerPoint</vt:lpstr>
      <vt:lpstr>Presentación de PowerPoint</vt:lpstr>
      <vt:lpstr>Presentación de PowerPoint</vt:lpstr>
      <vt:lpstr>LA VENIDA DEL HIJO DEL HOMBRE  SERA COMO EN LOS DÍAS DE SODOMA </vt:lpstr>
      <vt:lpstr>Conclusión.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SERA COMO EN LOS DÍAS DE SODOMA</dc:title>
  <dc:creator>Usuario de Windows</dc:creator>
  <cp:lastModifiedBy>servidor</cp:lastModifiedBy>
  <cp:revision>137</cp:revision>
  <dcterms:created xsi:type="dcterms:W3CDTF">2018-05-02T20:37:36Z</dcterms:created>
  <dcterms:modified xsi:type="dcterms:W3CDTF">2019-03-22T22:20:58Z</dcterms:modified>
</cp:coreProperties>
</file>